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75" r:id="rId12"/>
    <p:sldId id="276" r:id="rId13"/>
    <p:sldId id="277" r:id="rId14"/>
    <p:sldId id="278" r:id="rId15"/>
    <p:sldId id="265" r:id="rId16"/>
    <p:sldId id="266" r:id="rId17"/>
    <p:sldId id="267" r:id="rId18"/>
    <p:sldId id="280" r:id="rId19"/>
    <p:sldId id="268" r:id="rId20"/>
    <p:sldId id="279" r:id="rId21"/>
    <p:sldId id="269" r:id="rId22"/>
    <p:sldId id="270" r:id="rId23"/>
    <p:sldId id="272" r:id="rId24"/>
    <p:sldId id="273" r:id="rId25"/>
    <p:sldId id="281" r:id="rId26"/>
    <p:sldId id="274" r:id="rId27"/>
  </p:sldIdLst>
  <p:sldSz cx="12192000" cy="6858000"/>
  <p:notesSz cx="6858000" cy="9144000"/>
  <p:embeddedFontLst>
    <p:embeddedFont>
      <p:font typeface="Georgia" panose="02040502050405020303" pitchFamily="18" charset="0"/>
      <p:regular r:id="rId29"/>
      <p:bold r:id="rId30"/>
      <p:italic r:id="rId31"/>
      <p:boldItalic r:id="rId32"/>
    </p:embeddedFont>
    <p:embeddedFont>
      <p:font typeface="Libre Franklin" panose="00000500000000000000"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Quattrocento Sans"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j+tyWdJ3tcXGMqlJ1fZ1XSNgjIK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500" autoAdjust="0"/>
  </p:normalViewPr>
  <p:slideViewPr>
    <p:cSldViewPr snapToGrid="0">
      <p:cViewPr varScale="1">
        <p:scale>
          <a:sx n="84" d="100"/>
          <a:sy n="84" d="100"/>
        </p:scale>
        <p:origin x="78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customschemas.google.com/relationships/presentationmetadata" Target="metadata"/><Relationship Id="rId20" Type="http://schemas.openxmlformats.org/officeDocument/2006/relationships/slide" Target="slides/slide18.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www.hackerearth.com/notes/graph-theory-part-i/" TargetMode="External"/><Relationship Id="rId13" Type="http://schemas.openxmlformats.org/officeDocument/2006/relationships/hyperlink" Target="https://www.hackerearth.com/notes/trie-suffix-tree-suffix-array/" TargetMode="External"/><Relationship Id="rId3" Type="http://schemas.openxmlformats.org/officeDocument/2006/relationships/hyperlink" Target="https://www.hackerearth.com/notes/sorting-code-monk/" TargetMode="External"/><Relationship Id="rId7" Type="http://schemas.openxmlformats.org/officeDocument/2006/relationships/hyperlink" Target="https://www.hackerearth.com/practice/algorithms/greedy/basics-of-greedy-algorithms/tutorial/" TargetMode="External"/><Relationship Id="rId12" Type="http://schemas.openxmlformats.org/officeDocument/2006/relationships/hyperlink" Target="https://www.hackerearth.com/notes/exact-string-matching-algorithm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hackerearth.com/notes/number-theory-1/" TargetMode="External"/><Relationship Id="rId11" Type="http://schemas.openxmlformats.org/officeDocument/2006/relationships/hyperlink" Target="https://www.hackerearth.com/notes/segment-tree-and-lazy-propagation/" TargetMode="External"/><Relationship Id="rId5" Type="http://schemas.openxmlformats.org/officeDocument/2006/relationships/hyperlink" Target="https://www.hackerearth.com/practice/data-structures/hash-tables/basics-of-hash-tables/tutorial/" TargetMode="External"/><Relationship Id="rId10" Type="http://schemas.openxmlformats.org/officeDocument/2006/relationships/hyperlink" Target="https://www.hackerearth.com/notes/minimum-spanning-tree/" TargetMode="External"/><Relationship Id="rId4" Type="http://schemas.openxmlformats.org/officeDocument/2006/relationships/hyperlink" Target="https://www.hackerearth.com/notes/searching-code-monk/" TargetMode="External"/><Relationship Id="rId9" Type="http://schemas.openxmlformats.org/officeDocument/2006/relationships/hyperlink" Target="https://www.hackerearth.com/notes/disjoint-set-union-union-find/"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0092c8b0c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ga0092c8b0c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SzPts val="2800"/>
              <a:buFont typeface="Calibri"/>
              <a:buChar char="-"/>
            </a:pPr>
            <a:r>
              <a:rPr lang="en-US" sz="1100" dirty="0" smtClean="0">
                <a:latin typeface="Calibri"/>
                <a:ea typeface="Calibri"/>
                <a:cs typeface="Calibri"/>
                <a:sym typeface="Calibri"/>
              </a:rPr>
              <a:t>Programming Language</a:t>
            </a:r>
          </a:p>
          <a:p>
            <a:pPr marL="457200" lvl="0" indent="-406400" algn="l" rtl="0">
              <a:spcBef>
                <a:spcPts val="0"/>
              </a:spcBef>
              <a:spcAft>
                <a:spcPts val="0"/>
              </a:spcAft>
              <a:buSzPts val="2800"/>
              <a:buFont typeface="Calibri"/>
              <a:buChar char="-"/>
            </a:pPr>
            <a:r>
              <a:rPr lang="en-US" sz="1100" dirty="0" smtClean="0">
                <a:latin typeface="Calibri"/>
                <a:ea typeface="Calibri"/>
                <a:cs typeface="Calibri"/>
                <a:sym typeface="Calibri"/>
              </a:rPr>
              <a:t>Research spirit</a:t>
            </a:r>
          </a:p>
          <a:p>
            <a:pPr marL="457200" lvl="0" indent="-406400" algn="l" rtl="0">
              <a:spcBef>
                <a:spcPts val="0"/>
              </a:spcBef>
              <a:spcAft>
                <a:spcPts val="0"/>
              </a:spcAft>
              <a:buSzPts val="2800"/>
              <a:buFont typeface="Calibri"/>
              <a:buChar char="-"/>
            </a:pPr>
            <a:r>
              <a:rPr lang="en-US" sz="1100" dirty="0" smtClean="0">
                <a:latin typeface="Calibri"/>
                <a:ea typeface="Calibri"/>
                <a:cs typeface="Calibri"/>
                <a:sym typeface="Calibri"/>
              </a:rPr>
              <a:t>Able to read other people code</a:t>
            </a:r>
          </a:p>
          <a:p>
            <a:pPr marL="457200" lvl="0" indent="-406400" algn="l" rtl="0">
              <a:spcBef>
                <a:spcPts val="0"/>
              </a:spcBef>
              <a:spcAft>
                <a:spcPts val="0"/>
              </a:spcAft>
              <a:buSzPts val="2800"/>
              <a:buFont typeface="Calibri"/>
              <a:buChar char="-"/>
            </a:pPr>
            <a:r>
              <a:rPr lang="en-US" sz="1100" dirty="0" smtClean="0">
                <a:latin typeface="Calibri"/>
                <a:ea typeface="Calibri"/>
                <a:cs typeface="Calibri"/>
                <a:sym typeface="Calibri"/>
              </a:rPr>
              <a:t>English </a:t>
            </a:r>
          </a:p>
          <a:p>
            <a:pPr marL="0" lvl="0" indent="0" algn="l" rtl="0">
              <a:lnSpc>
                <a:spcPct val="115000"/>
              </a:lnSpc>
              <a:spcBef>
                <a:spcPts val="1200"/>
              </a:spcBef>
              <a:spcAft>
                <a:spcPts val="0"/>
              </a:spcAft>
              <a:buNone/>
            </a:pPr>
            <a:endParaRPr sz="1100" u="sng" dirty="0">
              <a:solidFill>
                <a:schemeClr val="hlink"/>
              </a:solidFill>
              <a:latin typeface="Arial"/>
              <a:ea typeface="Arial"/>
              <a:cs typeface="Arial"/>
              <a:sym typeface="Arial"/>
            </a:endParaRPr>
          </a:p>
          <a:p>
            <a:pPr marL="0" lvl="0" indent="0" algn="l" rtl="0">
              <a:spcBef>
                <a:spcPts val="1200"/>
              </a:spcBef>
              <a:spcAft>
                <a:spcPts val="0"/>
              </a:spcAft>
              <a:buNone/>
            </a:pPr>
            <a:endParaRPr sz="2000" dirty="0">
              <a:latin typeface="Arial"/>
              <a:ea typeface="Arial"/>
              <a:cs typeface="Arial"/>
              <a:sym typeface="Arial"/>
            </a:endParaRPr>
          </a:p>
        </p:txBody>
      </p:sp>
      <p:sp>
        <p:nvSpPr>
          <p:cNvPr id="193" name="Google Shape;193;ga0092c8b0c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303425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0092c8b0c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ga0092c8b0c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SzPts val="2800"/>
              <a:buFont typeface="Calibri"/>
              <a:buChar char="-"/>
            </a:pPr>
            <a:r>
              <a:rPr lang="en-US" sz="1100" dirty="0" smtClean="0">
                <a:latin typeface="Calibri"/>
                <a:ea typeface="Calibri"/>
                <a:cs typeface="Calibri"/>
                <a:sym typeface="Calibri"/>
              </a:rPr>
              <a:t>Programming Language</a:t>
            </a:r>
          </a:p>
          <a:p>
            <a:pPr marL="457200" lvl="0" indent="-406400" algn="l" rtl="0">
              <a:spcBef>
                <a:spcPts val="0"/>
              </a:spcBef>
              <a:spcAft>
                <a:spcPts val="0"/>
              </a:spcAft>
              <a:buSzPts val="2800"/>
              <a:buFont typeface="Calibri"/>
              <a:buChar char="-"/>
            </a:pPr>
            <a:r>
              <a:rPr lang="en-US" sz="1100" dirty="0" smtClean="0">
                <a:latin typeface="Calibri"/>
                <a:ea typeface="Calibri"/>
                <a:cs typeface="Calibri"/>
                <a:sym typeface="Calibri"/>
              </a:rPr>
              <a:t>Research spirit</a:t>
            </a:r>
          </a:p>
          <a:p>
            <a:pPr marL="457200" lvl="0" indent="-406400" algn="l" rtl="0">
              <a:spcBef>
                <a:spcPts val="0"/>
              </a:spcBef>
              <a:spcAft>
                <a:spcPts val="0"/>
              </a:spcAft>
              <a:buSzPts val="2800"/>
              <a:buFont typeface="Calibri"/>
              <a:buChar char="-"/>
            </a:pPr>
            <a:r>
              <a:rPr lang="en-US" sz="1100" dirty="0" smtClean="0">
                <a:latin typeface="Calibri"/>
                <a:ea typeface="Calibri"/>
                <a:cs typeface="Calibri"/>
                <a:sym typeface="Calibri"/>
              </a:rPr>
              <a:t>Able to read other people code</a:t>
            </a:r>
          </a:p>
          <a:p>
            <a:pPr marL="457200" lvl="0" indent="-406400" algn="l" rtl="0">
              <a:spcBef>
                <a:spcPts val="0"/>
              </a:spcBef>
              <a:spcAft>
                <a:spcPts val="0"/>
              </a:spcAft>
              <a:buSzPts val="2800"/>
              <a:buFont typeface="Calibri"/>
              <a:buChar char="-"/>
            </a:pPr>
            <a:r>
              <a:rPr lang="en-US" sz="1100" dirty="0" smtClean="0">
                <a:latin typeface="Calibri"/>
                <a:ea typeface="Calibri"/>
                <a:cs typeface="Calibri"/>
                <a:sym typeface="Calibri"/>
              </a:rPr>
              <a:t>English </a:t>
            </a:r>
          </a:p>
          <a:p>
            <a:pPr marL="0" lvl="0" indent="0" algn="l" rtl="0">
              <a:lnSpc>
                <a:spcPct val="115000"/>
              </a:lnSpc>
              <a:spcBef>
                <a:spcPts val="1200"/>
              </a:spcBef>
              <a:spcAft>
                <a:spcPts val="0"/>
              </a:spcAft>
              <a:buNone/>
            </a:pPr>
            <a:endParaRPr sz="1100" u="sng" dirty="0">
              <a:solidFill>
                <a:schemeClr val="hlink"/>
              </a:solidFill>
              <a:latin typeface="Arial"/>
              <a:ea typeface="Arial"/>
              <a:cs typeface="Arial"/>
              <a:sym typeface="Arial"/>
            </a:endParaRPr>
          </a:p>
          <a:p>
            <a:pPr marL="0" lvl="0" indent="0" algn="l" rtl="0">
              <a:spcBef>
                <a:spcPts val="1200"/>
              </a:spcBef>
              <a:spcAft>
                <a:spcPts val="0"/>
              </a:spcAft>
              <a:buNone/>
            </a:pPr>
            <a:endParaRPr sz="2000" dirty="0">
              <a:latin typeface="Arial"/>
              <a:ea typeface="Arial"/>
              <a:cs typeface="Arial"/>
              <a:sym typeface="Arial"/>
            </a:endParaRPr>
          </a:p>
        </p:txBody>
      </p:sp>
      <p:sp>
        <p:nvSpPr>
          <p:cNvPr id="193" name="Google Shape;193;ga0092c8b0c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89859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0092c8b0c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ga0092c8b0c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SzPts val="2800"/>
              <a:buFont typeface="Calibri"/>
              <a:buChar char="-"/>
            </a:pPr>
            <a:r>
              <a:rPr lang="en-US" sz="1100" dirty="0" smtClean="0">
                <a:latin typeface="Calibri"/>
                <a:ea typeface="Calibri"/>
                <a:cs typeface="Calibri"/>
                <a:sym typeface="Calibri"/>
              </a:rPr>
              <a:t>Programming Language</a:t>
            </a:r>
          </a:p>
          <a:p>
            <a:pPr marL="457200" lvl="0" indent="-406400" algn="l" rtl="0">
              <a:spcBef>
                <a:spcPts val="0"/>
              </a:spcBef>
              <a:spcAft>
                <a:spcPts val="0"/>
              </a:spcAft>
              <a:buSzPts val="2800"/>
              <a:buFont typeface="Calibri"/>
              <a:buChar char="-"/>
            </a:pPr>
            <a:r>
              <a:rPr lang="en-US" sz="1100" dirty="0" smtClean="0">
                <a:latin typeface="Calibri"/>
                <a:ea typeface="Calibri"/>
                <a:cs typeface="Calibri"/>
                <a:sym typeface="Calibri"/>
              </a:rPr>
              <a:t>Research spirit</a:t>
            </a:r>
          </a:p>
          <a:p>
            <a:pPr marL="457200" lvl="0" indent="-406400" algn="l" rtl="0">
              <a:spcBef>
                <a:spcPts val="0"/>
              </a:spcBef>
              <a:spcAft>
                <a:spcPts val="0"/>
              </a:spcAft>
              <a:buSzPts val="2800"/>
              <a:buFont typeface="Calibri"/>
              <a:buChar char="-"/>
            </a:pPr>
            <a:r>
              <a:rPr lang="en-US" sz="1100" dirty="0" smtClean="0">
                <a:latin typeface="Calibri"/>
                <a:ea typeface="Calibri"/>
                <a:cs typeface="Calibri"/>
                <a:sym typeface="Calibri"/>
              </a:rPr>
              <a:t>Able to read other people code</a:t>
            </a:r>
          </a:p>
          <a:p>
            <a:pPr marL="457200" lvl="0" indent="-406400" algn="l" rtl="0">
              <a:spcBef>
                <a:spcPts val="0"/>
              </a:spcBef>
              <a:spcAft>
                <a:spcPts val="0"/>
              </a:spcAft>
              <a:buSzPts val="2800"/>
              <a:buFont typeface="Calibri"/>
              <a:buChar char="-"/>
            </a:pPr>
            <a:r>
              <a:rPr lang="en-US" sz="1100" dirty="0" smtClean="0">
                <a:latin typeface="Calibri"/>
                <a:ea typeface="Calibri"/>
                <a:cs typeface="Calibri"/>
                <a:sym typeface="Calibri"/>
              </a:rPr>
              <a:t>English </a:t>
            </a:r>
          </a:p>
          <a:p>
            <a:pPr marL="0" lvl="0" indent="0" algn="l" rtl="0">
              <a:lnSpc>
                <a:spcPct val="115000"/>
              </a:lnSpc>
              <a:spcBef>
                <a:spcPts val="1200"/>
              </a:spcBef>
              <a:spcAft>
                <a:spcPts val="0"/>
              </a:spcAft>
              <a:buNone/>
            </a:pPr>
            <a:endParaRPr sz="1100" u="sng" dirty="0">
              <a:solidFill>
                <a:schemeClr val="hlink"/>
              </a:solidFill>
              <a:latin typeface="Arial"/>
              <a:ea typeface="Arial"/>
              <a:cs typeface="Arial"/>
              <a:sym typeface="Arial"/>
            </a:endParaRPr>
          </a:p>
          <a:p>
            <a:pPr marL="0" lvl="0" indent="0" algn="l" rtl="0">
              <a:spcBef>
                <a:spcPts val="1200"/>
              </a:spcBef>
              <a:spcAft>
                <a:spcPts val="0"/>
              </a:spcAft>
              <a:buNone/>
            </a:pPr>
            <a:endParaRPr sz="2000" dirty="0">
              <a:latin typeface="Arial"/>
              <a:ea typeface="Arial"/>
              <a:cs typeface="Arial"/>
              <a:sym typeface="Arial"/>
            </a:endParaRPr>
          </a:p>
        </p:txBody>
      </p:sp>
      <p:sp>
        <p:nvSpPr>
          <p:cNvPr id="193" name="Google Shape;193;ga0092c8b0c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918039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0092c8b0c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ga0092c8b0c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SzPts val="2800"/>
              <a:buFont typeface="Calibri"/>
              <a:buChar char="-"/>
            </a:pPr>
            <a:r>
              <a:rPr lang="en-US" sz="1100" dirty="0" smtClean="0">
                <a:latin typeface="Calibri"/>
                <a:ea typeface="Calibri"/>
                <a:cs typeface="Calibri"/>
                <a:sym typeface="Calibri"/>
              </a:rPr>
              <a:t>Programming Language</a:t>
            </a:r>
          </a:p>
          <a:p>
            <a:pPr marL="457200" lvl="0" indent="-406400" algn="l" rtl="0">
              <a:spcBef>
                <a:spcPts val="0"/>
              </a:spcBef>
              <a:spcAft>
                <a:spcPts val="0"/>
              </a:spcAft>
              <a:buSzPts val="2800"/>
              <a:buFont typeface="Calibri"/>
              <a:buChar char="-"/>
            </a:pPr>
            <a:r>
              <a:rPr lang="en-US" sz="1100" dirty="0" smtClean="0">
                <a:latin typeface="Calibri"/>
                <a:ea typeface="Calibri"/>
                <a:cs typeface="Calibri"/>
                <a:sym typeface="Calibri"/>
              </a:rPr>
              <a:t>Research spirit</a:t>
            </a:r>
          </a:p>
          <a:p>
            <a:pPr marL="457200" lvl="0" indent="-406400" algn="l" rtl="0">
              <a:spcBef>
                <a:spcPts val="0"/>
              </a:spcBef>
              <a:spcAft>
                <a:spcPts val="0"/>
              </a:spcAft>
              <a:buSzPts val="2800"/>
              <a:buFont typeface="Calibri"/>
              <a:buChar char="-"/>
            </a:pPr>
            <a:r>
              <a:rPr lang="en-US" sz="1100" dirty="0" smtClean="0">
                <a:latin typeface="Calibri"/>
                <a:ea typeface="Calibri"/>
                <a:cs typeface="Calibri"/>
                <a:sym typeface="Calibri"/>
              </a:rPr>
              <a:t>Able to read other people code</a:t>
            </a:r>
          </a:p>
          <a:p>
            <a:pPr marL="457200" lvl="0" indent="-406400" algn="l" rtl="0">
              <a:spcBef>
                <a:spcPts val="0"/>
              </a:spcBef>
              <a:spcAft>
                <a:spcPts val="0"/>
              </a:spcAft>
              <a:buSzPts val="2800"/>
              <a:buFont typeface="Calibri"/>
              <a:buChar char="-"/>
            </a:pPr>
            <a:r>
              <a:rPr lang="en-US" sz="1100" dirty="0" smtClean="0">
                <a:latin typeface="Calibri"/>
                <a:ea typeface="Calibri"/>
                <a:cs typeface="Calibri"/>
                <a:sym typeface="Calibri"/>
              </a:rPr>
              <a:t>English </a:t>
            </a:r>
          </a:p>
          <a:p>
            <a:pPr marL="0" lvl="0" indent="0" algn="l" rtl="0">
              <a:lnSpc>
                <a:spcPct val="115000"/>
              </a:lnSpc>
              <a:spcBef>
                <a:spcPts val="1200"/>
              </a:spcBef>
              <a:spcAft>
                <a:spcPts val="0"/>
              </a:spcAft>
              <a:buNone/>
            </a:pPr>
            <a:endParaRPr sz="1100" u="sng" dirty="0">
              <a:solidFill>
                <a:schemeClr val="hlink"/>
              </a:solidFill>
              <a:latin typeface="Arial"/>
              <a:ea typeface="Arial"/>
              <a:cs typeface="Arial"/>
              <a:sym typeface="Arial"/>
            </a:endParaRPr>
          </a:p>
          <a:p>
            <a:pPr marL="0" lvl="0" indent="0" algn="l" rtl="0">
              <a:spcBef>
                <a:spcPts val="1200"/>
              </a:spcBef>
              <a:spcAft>
                <a:spcPts val="0"/>
              </a:spcAft>
              <a:buNone/>
            </a:pPr>
            <a:endParaRPr sz="2000" dirty="0">
              <a:latin typeface="Arial"/>
              <a:ea typeface="Arial"/>
              <a:cs typeface="Arial"/>
              <a:sym typeface="Arial"/>
            </a:endParaRPr>
          </a:p>
        </p:txBody>
      </p:sp>
      <p:sp>
        <p:nvSpPr>
          <p:cNvPr id="193" name="Google Shape;193;ga0092c8b0c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090974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0092c8b0c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ga0092c8b0c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dirty="0">
                <a:latin typeface="Arial"/>
                <a:ea typeface="Arial"/>
                <a:cs typeface="Arial"/>
                <a:sym typeface="Arial"/>
              </a:rPr>
              <a:t>Level0:</a:t>
            </a:r>
            <a:endParaRPr sz="1400" dirty="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400" dirty="0">
                <a:latin typeface="Arial"/>
                <a:ea typeface="Arial"/>
                <a:cs typeface="Arial"/>
                <a:sym typeface="Arial"/>
              </a:rPr>
              <a:t>Intermediate hold on any one programming language</a:t>
            </a:r>
            <a:endParaRPr sz="1400" dirty="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400" dirty="0">
                <a:latin typeface="Arial"/>
                <a:ea typeface="Arial"/>
                <a:cs typeface="Arial"/>
                <a:sym typeface="Arial"/>
              </a:rPr>
              <a:t>English! Convert </a:t>
            </a:r>
            <a:r>
              <a:rPr lang="en-US" sz="1400" dirty="0" err="1">
                <a:latin typeface="Arial"/>
                <a:ea typeface="Arial"/>
                <a:cs typeface="Arial"/>
                <a:sym typeface="Arial"/>
              </a:rPr>
              <a:t>english</a:t>
            </a:r>
            <a:r>
              <a:rPr lang="en-US" sz="1400" dirty="0">
                <a:latin typeface="Arial"/>
                <a:ea typeface="Arial"/>
                <a:cs typeface="Arial"/>
                <a:sym typeface="Arial"/>
              </a:rPr>
              <a:t> to code!</a:t>
            </a:r>
            <a:endParaRPr sz="1400" dirty="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dirty="0">
                <a:latin typeface="Arial"/>
                <a:ea typeface="Arial"/>
                <a:cs typeface="Arial"/>
                <a:sym typeface="Arial"/>
              </a:rPr>
              <a:t>Level1</a:t>
            </a:r>
            <a:endParaRPr sz="1100" dirty="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u="sng" dirty="0">
                <a:solidFill>
                  <a:schemeClr val="hlink"/>
                </a:solidFill>
                <a:latin typeface="Arial"/>
                <a:ea typeface="Arial"/>
                <a:cs typeface="Arial"/>
                <a:sym typeface="Arial"/>
                <a:hlinkClick r:id="rId3"/>
              </a:rPr>
              <a:t>Sort</a:t>
            </a:r>
            <a:r>
              <a:rPr lang="en-US" sz="1100" dirty="0">
                <a:latin typeface="Arial"/>
                <a:ea typeface="Arial"/>
                <a:cs typeface="Arial"/>
                <a:sym typeface="Arial"/>
              </a:rPr>
              <a:t> and</a:t>
            </a:r>
            <a:r>
              <a:rPr lang="en-US" sz="1100" dirty="0">
                <a:uFill>
                  <a:noFill/>
                </a:uFill>
                <a:latin typeface="Arial"/>
                <a:ea typeface="Arial"/>
                <a:cs typeface="Arial"/>
                <a:sym typeface="Arial"/>
                <a:hlinkClick r:id="rId4"/>
              </a:rPr>
              <a:t> </a:t>
            </a:r>
            <a:r>
              <a:rPr lang="en-US" sz="1100" u="sng" dirty="0">
                <a:solidFill>
                  <a:schemeClr val="hlink"/>
                </a:solidFill>
                <a:latin typeface="Arial"/>
                <a:ea typeface="Arial"/>
                <a:cs typeface="Arial"/>
                <a:sym typeface="Arial"/>
                <a:hlinkClick r:id="rId4"/>
              </a:rPr>
              <a:t>Search algorithms</a:t>
            </a:r>
            <a:endParaRPr sz="1100" u="sng" dirty="0">
              <a:solidFill>
                <a:schemeClr val="hlink"/>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u="sng" dirty="0">
                <a:solidFill>
                  <a:schemeClr val="hlink"/>
                </a:solidFill>
                <a:latin typeface="Arial"/>
                <a:ea typeface="Arial"/>
                <a:cs typeface="Arial"/>
                <a:sym typeface="Arial"/>
                <a:hlinkClick r:id="rId5"/>
              </a:rPr>
              <a:t>Hashing</a:t>
            </a:r>
            <a:endParaRPr sz="1100" u="sng" dirty="0">
              <a:solidFill>
                <a:schemeClr val="hlink"/>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u="sng" dirty="0">
                <a:solidFill>
                  <a:schemeClr val="hlink"/>
                </a:solidFill>
                <a:latin typeface="Arial"/>
                <a:ea typeface="Arial"/>
                <a:cs typeface="Arial"/>
                <a:sym typeface="Arial"/>
                <a:hlinkClick r:id="rId6"/>
              </a:rPr>
              <a:t>Number Theory</a:t>
            </a:r>
            <a:endParaRPr sz="1100" u="sng" dirty="0">
              <a:solidFill>
                <a:schemeClr val="hlink"/>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u="sng" dirty="0">
                <a:solidFill>
                  <a:schemeClr val="hlink"/>
                </a:solidFill>
                <a:latin typeface="Arial"/>
                <a:ea typeface="Arial"/>
                <a:cs typeface="Arial"/>
                <a:sym typeface="Arial"/>
                <a:hlinkClick r:id="rId7"/>
              </a:rPr>
              <a:t>Greedy Technique</a:t>
            </a:r>
            <a:endParaRPr sz="1100" u="sng" dirty="0">
              <a:solidFill>
                <a:schemeClr val="hlink"/>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u="sng" dirty="0">
                <a:solidFill>
                  <a:schemeClr val="hlink"/>
                </a:solidFill>
                <a:latin typeface="Arial"/>
                <a:ea typeface="Arial"/>
                <a:cs typeface="Arial"/>
                <a:sym typeface="Arial"/>
              </a:rPr>
              <a:t>Level2</a:t>
            </a:r>
            <a:endParaRPr sz="1100" u="sng" dirty="0">
              <a:solidFill>
                <a:schemeClr val="hlink"/>
              </a:solidFill>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u="sng" dirty="0">
                <a:solidFill>
                  <a:schemeClr val="hlink"/>
                </a:solidFill>
                <a:latin typeface="Arial"/>
                <a:ea typeface="Arial"/>
                <a:cs typeface="Arial"/>
                <a:sym typeface="Arial"/>
                <a:hlinkClick r:id="rId8"/>
              </a:rPr>
              <a:t>Graph Theory</a:t>
            </a:r>
            <a:endParaRPr sz="1100" u="sng" dirty="0">
              <a:solidFill>
                <a:schemeClr val="hlink"/>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u="sng" dirty="0">
                <a:solidFill>
                  <a:schemeClr val="hlink"/>
                </a:solidFill>
                <a:latin typeface="Arial"/>
                <a:ea typeface="Arial"/>
                <a:cs typeface="Arial"/>
                <a:sym typeface="Arial"/>
                <a:hlinkClick r:id="rId9"/>
              </a:rPr>
              <a:t>Disjoint Set Union</a:t>
            </a:r>
            <a:r>
              <a:rPr lang="en-US" sz="1100" dirty="0">
                <a:latin typeface="Arial"/>
                <a:ea typeface="Arial"/>
                <a:cs typeface="Arial"/>
                <a:sym typeface="Arial"/>
              </a:rPr>
              <a:t> (Union-find)</a:t>
            </a:r>
            <a:endParaRPr sz="1100" dirty="0">
              <a:latin typeface="Arial"/>
              <a:ea typeface="Arial"/>
              <a:cs typeface="Arial"/>
              <a:sym typeface="Arial"/>
            </a:endParaRPr>
          </a:p>
          <a:p>
            <a:pPr marL="0" lvl="0" indent="0" algn="l" rtl="0">
              <a:spcBef>
                <a:spcPts val="1200"/>
              </a:spcBef>
              <a:spcAft>
                <a:spcPts val="0"/>
              </a:spcAft>
              <a:buNone/>
            </a:pPr>
            <a:r>
              <a:rPr lang="en-US" sz="1100" u="sng" dirty="0">
                <a:solidFill>
                  <a:schemeClr val="hlink"/>
                </a:solidFill>
                <a:latin typeface="Arial"/>
                <a:ea typeface="Arial"/>
                <a:cs typeface="Arial"/>
                <a:sym typeface="Arial"/>
                <a:hlinkClick r:id="rId10"/>
              </a:rPr>
              <a:t>Minimum Spanning Tree</a:t>
            </a:r>
            <a:r>
              <a:rPr lang="en-US" sz="2000" dirty="0">
                <a:latin typeface="Arial"/>
                <a:ea typeface="Arial"/>
                <a:cs typeface="Arial"/>
                <a:sym typeface="Arial"/>
              </a:rPr>
              <a:t> programming.</a:t>
            </a:r>
            <a:endParaRPr sz="2000" dirty="0">
              <a:latin typeface="Arial"/>
              <a:ea typeface="Arial"/>
              <a:cs typeface="Arial"/>
              <a:sym typeface="Arial"/>
            </a:endParaRPr>
          </a:p>
          <a:p>
            <a:pPr marL="0" lvl="0" indent="0" algn="l" rtl="0">
              <a:spcBef>
                <a:spcPts val="0"/>
              </a:spcBef>
              <a:spcAft>
                <a:spcPts val="0"/>
              </a:spcAft>
              <a:buNone/>
            </a:pPr>
            <a:r>
              <a:rPr lang="en-US" sz="2000" dirty="0">
                <a:latin typeface="Arial"/>
                <a:ea typeface="Arial"/>
                <a:cs typeface="Arial"/>
                <a:sym typeface="Arial"/>
              </a:rPr>
              <a:t>level3</a:t>
            </a:r>
            <a:endParaRPr sz="2000" dirty="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u="sng" dirty="0">
                <a:solidFill>
                  <a:schemeClr val="hlink"/>
                </a:solidFill>
                <a:latin typeface="Arial"/>
                <a:ea typeface="Arial"/>
                <a:cs typeface="Arial"/>
                <a:sym typeface="Arial"/>
                <a:hlinkClick r:id="rId11"/>
              </a:rPr>
              <a:t>Segment Tree</a:t>
            </a:r>
            <a:endParaRPr sz="1100" u="sng" dirty="0">
              <a:solidFill>
                <a:schemeClr val="hlink"/>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u="sng" dirty="0">
                <a:solidFill>
                  <a:schemeClr val="hlink"/>
                </a:solidFill>
                <a:latin typeface="Arial"/>
                <a:ea typeface="Arial"/>
                <a:cs typeface="Arial"/>
                <a:sym typeface="Arial"/>
                <a:hlinkClick r:id="rId12"/>
              </a:rPr>
              <a:t>String Algorithms</a:t>
            </a:r>
            <a:endParaRPr sz="1100" u="sng" dirty="0">
              <a:solidFill>
                <a:schemeClr val="hlink"/>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u="sng" dirty="0">
                <a:solidFill>
                  <a:schemeClr val="hlink"/>
                </a:solidFill>
                <a:latin typeface="Arial"/>
                <a:ea typeface="Arial"/>
                <a:cs typeface="Arial"/>
                <a:sym typeface="Arial"/>
                <a:hlinkClick r:id="rId13"/>
              </a:rPr>
              <a:t>Tries, Suffix Tree, Suffix Array.</a:t>
            </a:r>
            <a:endParaRPr sz="1100" u="sng" dirty="0">
              <a:solidFill>
                <a:schemeClr val="hlink"/>
              </a:solidFill>
              <a:latin typeface="Arial"/>
              <a:ea typeface="Arial"/>
              <a:cs typeface="Arial"/>
              <a:sym typeface="Arial"/>
            </a:endParaRPr>
          </a:p>
          <a:p>
            <a:pPr marL="0" lvl="0" indent="0" algn="l" rtl="0">
              <a:lnSpc>
                <a:spcPct val="115000"/>
              </a:lnSpc>
              <a:spcBef>
                <a:spcPts val="1200"/>
              </a:spcBef>
              <a:spcAft>
                <a:spcPts val="0"/>
              </a:spcAft>
              <a:buNone/>
            </a:pPr>
            <a:r>
              <a:rPr lang="en-US" sz="1100" u="sng" dirty="0">
                <a:solidFill>
                  <a:schemeClr val="hlink"/>
                </a:solidFill>
                <a:latin typeface="Arial"/>
                <a:ea typeface="Arial"/>
                <a:cs typeface="Arial"/>
                <a:sym typeface="Arial"/>
              </a:rPr>
              <a:t>Level4</a:t>
            </a:r>
            <a:endParaRPr sz="1100" u="sng" dirty="0">
              <a:solidFill>
                <a:schemeClr val="hlink"/>
              </a:solidFill>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u="sng" dirty="0">
                <a:solidFill>
                  <a:schemeClr val="hlink"/>
                </a:solidFill>
                <a:latin typeface="Arial"/>
                <a:ea typeface="Arial"/>
                <a:cs typeface="Arial"/>
                <a:sym typeface="Arial"/>
              </a:rPr>
              <a:t>Heavy Light Decomposition</a:t>
            </a:r>
            <a:endParaRPr sz="1100" u="sng" dirty="0">
              <a:solidFill>
                <a:schemeClr val="hlink"/>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u="sng" dirty="0">
                <a:solidFill>
                  <a:schemeClr val="hlink"/>
                </a:solidFill>
                <a:latin typeface="Arial"/>
                <a:ea typeface="Arial"/>
                <a:cs typeface="Arial"/>
                <a:sym typeface="Arial"/>
              </a:rPr>
              <a:t>Graph Coloring, Network Flow</a:t>
            </a:r>
            <a:endParaRPr sz="1100" u="sng" dirty="0">
              <a:solidFill>
                <a:schemeClr val="hlink"/>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u="sng" dirty="0" err="1">
                <a:solidFill>
                  <a:schemeClr val="hlink"/>
                </a:solidFill>
                <a:latin typeface="Arial"/>
                <a:ea typeface="Arial"/>
                <a:cs typeface="Arial"/>
                <a:sym typeface="Arial"/>
              </a:rPr>
              <a:t>Sqrt</a:t>
            </a:r>
            <a:r>
              <a:rPr lang="en-US" sz="1100" u="sng" dirty="0">
                <a:solidFill>
                  <a:schemeClr val="hlink"/>
                </a:solidFill>
                <a:latin typeface="Arial"/>
                <a:ea typeface="Arial"/>
                <a:cs typeface="Arial"/>
                <a:sym typeface="Arial"/>
              </a:rPr>
              <a:t> Decomposition.</a:t>
            </a:r>
            <a:endParaRPr sz="1100" u="sng" dirty="0">
              <a:solidFill>
                <a:schemeClr val="hlink"/>
              </a:solidFill>
              <a:latin typeface="Arial"/>
              <a:ea typeface="Arial"/>
              <a:cs typeface="Arial"/>
              <a:sym typeface="Arial"/>
            </a:endParaRPr>
          </a:p>
          <a:p>
            <a:pPr marL="0" lvl="0" indent="0" algn="l" rtl="0">
              <a:lnSpc>
                <a:spcPct val="115000"/>
              </a:lnSpc>
              <a:spcBef>
                <a:spcPts val="1200"/>
              </a:spcBef>
              <a:spcAft>
                <a:spcPts val="0"/>
              </a:spcAft>
              <a:buNone/>
            </a:pPr>
            <a:endParaRPr sz="1100" u="sng" dirty="0">
              <a:solidFill>
                <a:schemeClr val="hlink"/>
              </a:solidFill>
              <a:latin typeface="Arial"/>
              <a:ea typeface="Arial"/>
              <a:cs typeface="Arial"/>
              <a:sym typeface="Arial"/>
            </a:endParaRPr>
          </a:p>
          <a:p>
            <a:pPr marL="0" lvl="0" indent="0" algn="l" rtl="0">
              <a:spcBef>
                <a:spcPts val="1200"/>
              </a:spcBef>
              <a:spcAft>
                <a:spcPts val="0"/>
              </a:spcAft>
              <a:buNone/>
            </a:pPr>
            <a:endParaRPr sz="2000" dirty="0">
              <a:latin typeface="Arial"/>
              <a:ea typeface="Arial"/>
              <a:cs typeface="Arial"/>
              <a:sym typeface="Arial"/>
            </a:endParaRPr>
          </a:p>
        </p:txBody>
      </p:sp>
      <p:sp>
        <p:nvSpPr>
          <p:cNvPr id="193" name="Google Shape;193;ga0092c8b0c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9c934f348a_1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g9c934f348a_1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9c934f348a_1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9c934f348a_1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9c934f348a_1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9c934f348a_1_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0092c8b0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a0092c8b0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a0092c8b0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445336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494047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9c934f348a_1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9c934f348a_1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9c934f348a_1_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9c934f348a_1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g9c934f348a_1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9c934f348a_1_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9c934f348a_1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9c934f348a_1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9c934f348a_1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9957257324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9957257324_3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9957257324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9c934f348a_1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9c934f348a_1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9c934f348a_1_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49518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Quattrocento Sans"/>
              <a:buNone/>
            </a:pPr>
            <a:endParaRPr/>
          </a:p>
        </p:txBody>
      </p:sp>
      <p:sp>
        <p:nvSpPr>
          <p:cNvPr id="277" name="Google Shape;2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995725732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995725732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995725732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c934f348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g9c934f348a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9c934f348a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957257324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g9957257324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latin typeface="Arial"/>
                <a:ea typeface="Arial"/>
                <a:cs typeface="Arial"/>
                <a:sym typeface="Arial"/>
              </a:rPr>
              <a:t>A mind sport where participants compete by solving problems through programming.</a:t>
            </a:r>
            <a:endParaRPr/>
          </a:p>
        </p:txBody>
      </p:sp>
      <p:sp>
        <p:nvSpPr>
          <p:cNvPr id="143" name="Google Shape;143;g9957257324_0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9c934f348a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g9c934f348a_1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g9c934f348a_1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957257324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9957257324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latin typeface="Arial"/>
                <a:ea typeface="Arial"/>
                <a:cs typeface="Arial"/>
                <a:sym typeface="Arial"/>
              </a:rPr>
              <a:t>A mind sport where participants compete by solving problems through programming.</a:t>
            </a:r>
            <a:endParaRPr/>
          </a:p>
        </p:txBody>
      </p:sp>
      <p:sp>
        <p:nvSpPr>
          <p:cNvPr id="163" name="Google Shape;163;g9957257324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9957257324_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9957257324_1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Many programmers argue that the problems in competitive programming do not relate to the real life programming work. For the most part, it is true. Then why do we do it? Because it makes you a better programmer. How?</a:t>
            </a:r>
            <a:endParaRPr sz="20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2000">
                <a:latin typeface="Arial"/>
                <a:ea typeface="Arial"/>
                <a:cs typeface="Arial"/>
                <a:sym typeface="Arial"/>
              </a:rPr>
              <a:t>Time limit always makes you write time efficient solutions.</a:t>
            </a:r>
            <a:endParaRPr sz="20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2000">
                <a:latin typeface="Arial"/>
                <a:ea typeface="Arial"/>
                <a:cs typeface="Arial"/>
                <a:sym typeface="Arial"/>
              </a:rPr>
              <a:t>Critical test data helps you write correct solutions, in one go!</a:t>
            </a:r>
            <a:endParaRPr sz="20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2000">
                <a:latin typeface="Arial"/>
                <a:ea typeface="Arial"/>
                <a:cs typeface="Arial"/>
                <a:sym typeface="Arial"/>
              </a:rPr>
              <a:t>Further it makes you great at debugging code.</a:t>
            </a:r>
            <a:endParaRPr sz="20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2000">
                <a:latin typeface="Arial"/>
                <a:ea typeface="Arial"/>
                <a:cs typeface="Arial"/>
                <a:sym typeface="Arial"/>
              </a:rPr>
              <a:t>Hard problems makes you break down the problem into chunks, solve them individually and bring it all together to solve the main problem.</a:t>
            </a:r>
            <a:endParaRPr sz="2000">
              <a:latin typeface="Arial"/>
              <a:ea typeface="Arial"/>
              <a:cs typeface="Arial"/>
              <a:sym typeface="Arial"/>
            </a:endParaRPr>
          </a:p>
          <a:p>
            <a:pPr marL="0" lvl="0" indent="0" algn="l" rtl="0">
              <a:spcBef>
                <a:spcPts val="1200"/>
              </a:spcBef>
              <a:spcAft>
                <a:spcPts val="0"/>
              </a:spcAft>
              <a:buNone/>
            </a:pPr>
            <a:endParaRPr/>
          </a:p>
        </p:txBody>
      </p:sp>
      <p:sp>
        <p:nvSpPr>
          <p:cNvPr id="173" name="Google Shape;173;g9957257324_1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0092c8b0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a0092c8b0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a0092c8b0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0" name="Google Shape;80;p1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1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gi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jp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oursera.org/learn/algorithmic-toolbox/home/welcom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coursera.org/learn/competitive-programming-core-skills/home/welcome" TargetMode="External"/><Relationship Id="rId5" Type="http://schemas.openxmlformats.org/officeDocument/2006/relationships/hyperlink" Target="https://www.hackerearth.com/getstarted-competitive-programming/" TargetMode="External"/><Relationship Id="rId4" Type="http://schemas.openxmlformats.org/officeDocument/2006/relationships/hyperlink" Target="https://content.techgig.com/5-reasons-to-study-competitive-programming/articleshow/76064853.cm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2.gif"/><Relationship Id="rId4" Type="http://schemas.openxmlformats.org/officeDocument/2006/relationships/image" Target="../media/image11.gif"/></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99"/>
        <p:cNvGrpSpPr/>
        <p:nvPr/>
      </p:nvGrpSpPr>
      <p:grpSpPr>
        <a:xfrm>
          <a:off x="0" y="0"/>
          <a:ext cx="0" cy="0"/>
          <a:chOff x="0" y="0"/>
          <a:chExt cx="0" cy="0"/>
        </a:xfrm>
      </p:grpSpPr>
      <p:sp>
        <p:nvSpPr>
          <p:cNvPr id="100" name="Google Shape;100;p1"/>
          <p:cNvSpPr txBox="1">
            <a:spLocks noGrp="1"/>
          </p:cNvSpPr>
          <p:nvPr>
            <p:ph type="ctrTitle"/>
          </p:nvPr>
        </p:nvSpPr>
        <p:spPr>
          <a:xfrm>
            <a:off x="4617232" y="4531487"/>
            <a:ext cx="6952987" cy="154601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959"/>
              <a:buFont typeface="Arial"/>
              <a:buNone/>
            </a:pPr>
            <a:r>
              <a:rPr lang="en-US" sz="3959" dirty="0">
                <a:latin typeface="Georgia"/>
                <a:ea typeface="Georgia"/>
                <a:cs typeface="Georgia"/>
                <a:sym typeface="Georgia"/>
              </a:rPr>
              <a:t>Introduction to Competitive Programming</a:t>
            </a:r>
            <a:endParaRPr sz="3959" dirty="0">
              <a:latin typeface="Georgia"/>
              <a:ea typeface="Georgia"/>
              <a:cs typeface="Georgia"/>
              <a:sym typeface="Georgia"/>
            </a:endParaRPr>
          </a:p>
          <a:p>
            <a:pPr marL="0" lvl="0" indent="0" algn="l" rtl="0">
              <a:lnSpc>
                <a:spcPct val="90000"/>
              </a:lnSpc>
              <a:spcBef>
                <a:spcPts val="0"/>
              </a:spcBef>
              <a:spcAft>
                <a:spcPts val="0"/>
              </a:spcAft>
              <a:buClr>
                <a:schemeClr val="lt1"/>
              </a:buClr>
              <a:buSzPts val="3959"/>
              <a:buFont typeface="Arial"/>
              <a:buNone/>
            </a:pPr>
            <a:r>
              <a:rPr lang="en-US" sz="2360" dirty="0">
                <a:latin typeface="Georgia"/>
                <a:ea typeface="Georgia"/>
                <a:cs typeface="Georgia"/>
                <a:sym typeface="Georgia"/>
              </a:rPr>
              <a:t>By Khaled </a:t>
            </a:r>
            <a:r>
              <a:rPr lang="en-US" sz="2360" dirty="0" err="1" smtClean="0">
                <a:latin typeface="Georgia"/>
                <a:ea typeface="Georgia"/>
                <a:cs typeface="Georgia"/>
                <a:sym typeface="Georgia"/>
              </a:rPr>
              <a:t>Adrani</a:t>
            </a:r>
            <a:endParaRPr sz="2360" dirty="0">
              <a:latin typeface="Georgia"/>
              <a:ea typeface="Georgia"/>
              <a:cs typeface="Georgia"/>
              <a:sym typeface="Georgia"/>
            </a:endParaRPr>
          </a:p>
        </p:txBody>
      </p:sp>
      <p:sp>
        <p:nvSpPr>
          <p:cNvPr id="101" name="Google Shape;101;p1"/>
          <p:cNvSpPr/>
          <p:nvPr/>
        </p:nvSpPr>
        <p:spPr>
          <a:xfrm>
            <a:off x="0" y="2122218"/>
            <a:ext cx="3730752" cy="4735782"/>
          </a:xfrm>
          <a:custGeom>
            <a:avLst/>
            <a:gdLst/>
            <a:ahLst/>
            <a:cxnLst/>
            <a:rect l="l" t="t" r="r" b="b"/>
            <a:pathLst>
              <a:path w="3730752" h="4735782" extrusionOk="0">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2" name="Google Shape;102;p1"/>
          <p:cNvSpPr/>
          <p:nvPr/>
        </p:nvSpPr>
        <p:spPr>
          <a:xfrm>
            <a:off x="0" y="2288332"/>
            <a:ext cx="3564638" cy="4569668"/>
          </a:xfrm>
          <a:custGeom>
            <a:avLst/>
            <a:gdLst/>
            <a:ahLst/>
            <a:cxnLst/>
            <a:rect l="l" t="t" r="r" b="b"/>
            <a:pathLst>
              <a:path w="3564638" h="4569668" extrusionOk="0">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3" name="Google Shape;103;p1"/>
          <p:cNvSpPr/>
          <p:nvPr/>
        </p:nvSpPr>
        <p:spPr>
          <a:xfrm>
            <a:off x="1081982" y="-4332"/>
            <a:ext cx="4242816" cy="2454158"/>
          </a:xfrm>
          <a:custGeom>
            <a:avLst/>
            <a:gdLst/>
            <a:ahLst/>
            <a:cxnLst/>
            <a:rect l="l" t="t" r="r" b="b"/>
            <a:pathLst>
              <a:path w="4242816" h="2454158" extrusionOk="0">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4" name="Google Shape;104;p1"/>
          <p:cNvSpPr/>
          <p:nvPr/>
        </p:nvSpPr>
        <p:spPr>
          <a:xfrm>
            <a:off x="1246574" y="0"/>
            <a:ext cx="3913632" cy="2285234"/>
          </a:xfrm>
          <a:custGeom>
            <a:avLst/>
            <a:gdLst/>
            <a:ahLst/>
            <a:cxnLst/>
            <a:rect l="l" t="t" r="r" b="b"/>
            <a:pathLst>
              <a:path w="3913632" h="2285234" extrusionOk="0">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5" name="Google Shape;105;p1"/>
          <p:cNvSpPr/>
          <p:nvPr/>
        </p:nvSpPr>
        <p:spPr>
          <a:xfrm>
            <a:off x="5303117" y="615908"/>
            <a:ext cx="3182112" cy="3182112"/>
          </a:xfrm>
          <a:prstGeom prst="ellipse">
            <a:avLst/>
          </a:pr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6" name="Google Shape;106;p1"/>
          <p:cNvSpPr/>
          <p:nvPr/>
        </p:nvSpPr>
        <p:spPr>
          <a:xfrm>
            <a:off x="5467709" y="780500"/>
            <a:ext cx="2852928" cy="285292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7" name="Google Shape;107;p1"/>
          <p:cNvSpPr/>
          <p:nvPr/>
        </p:nvSpPr>
        <p:spPr>
          <a:xfrm>
            <a:off x="8752568" y="-4331"/>
            <a:ext cx="3439432" cy="3785157"/>
          </a:xfrm>
          <a:custGeom>
            <a:avLst/>
            <a:gdLst/>
            <a:ahLst/>
            <a:cxnLst/>
            <a:rect l="l" t="t" r="r" b="b"/>
            <a:pathLst>
              <a:path w="3439432" h="3785157" extrusionOk="0">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8" name="Google Shape;108;p1"/>
          <p:cNvSpPr/>
          <p:nvPr/>
        </p:nvSpPr>
        <p:spPr>
          <a:xfrm>
            <a:off x="8918761" y="-4332"/>
            <a:ext cx="3273238" cy="3618965"/>
          </a:xfrm>
          <a:custGeom>
            <a:avLst/>
            <a:gdLst/>
            <a:ahLst/>
            <a:cxnLst/>
            <a:rect l="l" t="t" r="r" b="b"/>
            <a:pathLst>
              <a:path w="3273238" h="3618965" extrusionOk="0">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09" name="Google Shape;109;p1"/>
          <p:cNvPicPr preferRelativeResize="0"/>
          <p:nvPr/>
        </p:nvPicPr>
        <p:blipFill>
          <a:blip r:embed="rId3">
            <a:alphaModFix/>
          </a:blip>
          <a:stretch>
            <a:fillRect/>
          </a:stretch>
        </p:blipFill>
        <p:spPr>
          <a:xfrm>
            <a:off x="147800" y="3614625"/>
            <a:ext cx="2642825" cy="2642825"/>
          </a:xfrm>
          <a:prstGeom prst="rect">
            <a:avLst/>
          </a:prstGeom>
          <a:noFill/>
          <a:ln>
            <a:noFill/>
          </a:ln>
        </p:spPr>
      </p:pic>
      <p:pic>
        <p:nvPicPr>
          <p:cNvPr id="110" name="Google Shape;110;p1"/>
          <p:cNvPicPr preferRelativeResize="0"/>
          <p:nvPr/>
        </p:nvPicPr>
        <p:blipFill>
          <a:blip r:embed="rId4">
            <a:alphaModFix/>
          </a:blip>
          <a:stretch>
            <a:fillRect/>
          </a:stretch>
        </p:blipFill>
        <p:spPr>
          <a:xfrm>
            <a:off x="9572225" y="320925"/>
            <a:ext cx="2454150" cy="2454150"/>
          </a:xfrm>
          <a:prstGeom prst="rect">
            <a:avLst/>
          </a:prstGeom>
          <a:noFill/>
          <a:ln>
            <a:noFill/>
          </a:ln>
        </p:spPr>
      </p:pic>
      <p:pic>
        <p:nvPicPr>
          <p:cNvPr id="111" name="Google Shape;111;p1"/>
          <p:cNvPicPr preferRelativeResize="0"/>
          <p:nvPr/>
        </p:nvPicPr>
        <p:blipFill>
          <a:blip r:embed="rId5">
            <a:alphaModFix/>
          </a:blip>
          <a:stretch>
            <a:fillRect/>
          </a:stretch>
        </p:blipFill>
        <p:spPr>
          <a:xfrm>
            <a:off x="2253400" y="71875"/>
            <a:ext cx="1962725" cy="1962725"/>
          </a:xfrm>
          <a:prstGeom prst="rect">
            <a:avLst/>
          </a:prstGeom>
          <a:noFill/>
          <a:ln>
            <a:noFill/>
          </a:ln>
        </p:spPr>
      </p:pic>
      <p:pic>
        <p:nvPicPr>
          <p:cNvPr id="112" name="Google Shape;112;p1"/>
          <p:cNvPicPr preferRelativeResize="0"/>
          <p:nvPr/>
        </p:nvPicPr>
        <p:blipFill>
          <a:blip r:embed="rId6">
            <a:alphaModFix/>
          </a:blip>
          <a:stretch>
            <a:fillRect/>
          </a:stretch>
        </p:blipFill>
        <p:spPr>
          <a:xfrm>
            <a:off x="6121159" y="1433950"/>
            <a:ext cx="1546025" cy="1546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a0092c8b0c_0_14"/>
          <p:cNvSpPr txBox="1">
            <a:spLocks noGrp="1"/>
          </p:cNvSpPr>
          <p:nvPr>
            <p:ph type="title"/>
          </p:nvPr>
        </p:nvSpPr>
        <p:spPr>
          <a:xfrm>
            <a:off x="283308" y="169573"/>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D3C46"/>
              </a:buClr>
              <a:buSzPts val="4400"/>
              <a:buFont typeface="Arial"/>
              <a:buNone/>
            </a:pPr>
            <a:r>
              <a:rPr lang="en-US">
                <a:solidFill>
                  <a:srgbClr val="3D3C46"/>
                </a:solidFill>
                <a:latin typeface="Georgia"/>
                <a:ea typeface="Georgia"/>
                <a:cs typeface="Georgia"/>
                <a:sym typeface="Georgia"/>
              </a:rPr>
              <a:t>Prerequisites</a:t>
            </a:r>
            <a:endParaRPr>
              <a:latin typeface="Georgia"/>
              <a:ea typeface="Georgia"/>
              <a:cs typeface="Georgia"/>
              <a:sym typeface="Georgia"/>
            </a:endParaRPr>
          </a:p>
        </p:txBody>
      </p:sp>
      <p:pic>
        <p:nvPicPr>
          <p:cNvPr id="196" name="Google Shape;196;ga0092c8b0c_0_14"/>
          <p:cNvPicPr preferRelativeResize="0"/>
          <p:nvPr/>
        </p:nvPicPr>
        <p:blipFill rotWithShape="1">
          <a:blip r:embed="rId3">
            <a:alphaModFix/>
          </a:blip>
          <a:srcRect/>
          <a:stretch/>
        </p:blipFill>
        <p:spPr>
          <a:xfrm>
            <a:off x="0" y="5363925"/>
            <a:ext cx="12192001" cy="1485929"/>
          </a:xfrm>
          <a:prstGeom prst="rect">
            <a:avLst/>
          </a:prstGeom>
          <a:noFill/>
          <a:ln>
            <a:noFill/>
          </a:ln>
        </p:spPr>
      </p:pic>
      <p:cxnSp>
        <p:nvCxnSpPr>
          <p:cNvPr id="197" name="Google Shape;197;ga0092c8b0c_0_14"/>
          <p:cNvCxnSpPr/>
          <p:nvPr/>
        </p:nvCxnSpPr>
        <p:spPr>
          <a:xfrm>
            <a:off x="283308" y="1193132"/>
            <a:ext cx="11604000" cy="0"/>
          </a:xfrm>
          <a:prstGeom prst="straightConnector1">
            <a:avLst/>
          </a:prstGeom>
          <a:noFill/>
          <a:ln w="38100" cap="flat" cmpd="sng">
            <a:solidFill>
              <a:srgbClr val="3D3C46"/>
            </a:solidFill>
            <a:prstDash val="solid"/>
            <a:miter lim="800000"/>
            <a:headEnd type="none" w="sm" len="sm"/>
            <a:tailEnd type="none" w="sm" len="sm"/>
          </a:ln>
        </p:spPr>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409" y="1495273"/>
            <a:ext cx="3665047" cy="3665047"/>
          </a:xfrm>
          <a:prstGeom prst="rect">
            <a:avLst/>
          </a:prstGeom>
        </p:spPr>
      </p:pic>
    </p:spTree>
    <p:extLst>
      <p:ext uri="{BB962C8B-B14F-4D97-AF65-F5344CB8AC3E}">
        <p14:creationId xmlns:p14="http://schemas.microsoft.com/office/powerpoint/2010/main" val="321594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a0092c8b0c_0_14"/>
          <p:cNvSpPr txBox="1">
            <a:spLocks noGrp="1"/>
          </p:cNvSpPr>
          <p:nvPr>
            <p:ph type="title"/>
          </p:nvPr>
        </p:nvSpPr>
        <p:spPr>
          <a:xfrm>
            <a:off x="283308" y="169573"/>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D3C46"/>
              </a:buClr>
              <a:buSzPts val="4400"/>
              <a:buFont typeface="Arial"/>
              <a:buNone/>
            </a:pPr>
            <a:r>
              <a:rPr lang="en-US">
                <a:solidFill>
                  <a:srgbClr val="3D3C46"/>
                </a:solidFill>
                <a:latin typeface="Georgia"/>
                <a:ea typeface="Georgia"/>
                <a:cs typeface="Georgia"/>
                <a:sym typeface="Georgia"/>
              </a:rPr>
              <a:t>Prerequisites</a:t>
            </a:r>
            <a:endParaRPr>
              <a:latin typeface="Georgia"/>
              <a:ea typeface="Georgia"/>
              <a:cs typeface="Georgia"/>
              <a:sym typeface="Georgia"/>
            </a:endParaRPr>
          </a:p>
        </p:txBody>
      </p:sp>
      <p:pic>
        <p:nvPicPr>
          <p:cNvPr id="196" name="Google Shape;196;ga0092c8b0c_0_14"/>
          <p:cNvPicPr preferRelativeResize="0"/>
          <p:nvPr/>
        </p:nvPicPr>
        <p:blipFill rotWithShape="1">
          <a:blip r:embed="rId3">
            <a:alphaModFix/>
          </a:blip>
          <a:srcRect/>
          <a:stretch/>
        </p:blipFill>
        <p:spPr>
          <a:xfrm>
            <a:off x="0" y="5363925"/>
            <a:ext cx="12192001" cy="1485929"/>
          </a:xfrm>
          <a:prstGeom prst="rect">
            <a:avLst/>
          </a:prstGeom>
          <a:noFill/>
          <a:ln>
            <a:noFill/>
          </a:ln>
        </p:spPr>
      </p:pic>
      <p:cxnSp>
        <p:nvCxnSpPr>
          <p:cNvPr id="197" name="Google Shape;197;ga0092c8b0c_0_14"/>
          <p:cNvCxnSpPr/>
          <p:nvPr/>
        </p:nvCxnSpPr>
        <p:spPr>
          <a:xfrm>
            <a:off x="283308" y="1193132"/>
            <a:ext cx="11604000" cy="0"/>
          </a:xfrm>
          <a:prstGeom prst="straightConnector1">
            <a:avLst/>
          </a:prstGeom>
          <a:noFill/>
          <a:ln w="38100" cap="flat" cmpd="sng">
            <a:solidFill>
              <a:srgbClr val="3D3C46"/>
            </a:solidFill>
            <a:prstDash val="solid"/>
            <a:miter lim="800000"/>
            <a:headEnd type="none" w="sm" len="sm"/>
            <a:tailEnd type="none" w="sm" len="sm"/>
          </a:ln>
        </p:spPr>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9607" y="1955981"/>
            <a:ext cx="4732785" cy="3249375"/>
          </a:xfrm>
          <a:prstGeom prst="rect">
            <a:avLst/>
          </a:prstGeom>
        </p:spPr>
      </p:pic>
    </p:spTree>
    <p:extLst>
      <p:ext uri="{BB962C8B-B14F-4D97-AF65-F5344CB8AC3E}">
        <p14:creationId xmlns:p14="http://schemas.microsoft.com/office/powerpoint/2010/main" val="357938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a0092c8b0c_0_14"/>
          <p:cNvSpPr txBox="1">
            <a:spLocks noGrp="1"/>
          </p:cNvSpPr>
          <p:nvPr>
            <p:ph type="title"/>
          </p:nvPr>
        </p:nvSpPr>
        <p:spPr>
          <a:xfrm>
            <a:off x="283308" y="169573"/>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D3C46"/>
              </a:buClr>
              <a:buSzPts val="4400"/>
              <a:buFont typeface="Arial"/>
              <a:buNone/>
            </a:pPr>
            <a:r>
              <a:rPr lang="en-US">
                <a:solidFill>
                  <a:srgbClr val="3D3C46"/>
                </a:solidFill>
                <a:latin typeface="Georgia"/>
                <a:ea typeface="Georgia"/>
                <a:cs typeface="Georgia"/>
                <a:sym typeface="Georgia"/>
              </a:rPr>
              <a:t>Prerequisites</a:t>
            </a:r>
            <a:endParaRPr>
              <a:latin typeface="Georgia"/>
              <a:ea typeface="Georgia"/>
              <a:cs typeface="Georgia"/>
              <a:sym typeface="Georgia"/>
            </a:endParaRPr>
          </a:p>
        </p:txBody>
      </p:sp>
      <p:pic>
        <p:nvPicPr>
          <p:cNvPr id="196" name="Google Shape;196;ga0092c8b0c_0_14"/>
          <p:cNvPicPr preferRelativeResize="0"/>
          <p:nvPr/>
        </p:nvPicPr>
        <p:blipFill rotWithShape="1">
          <a:blip r:embed="rId3">
            <a:alphaModFix/>
          </a:blip>
          <a:srcRect/>
          <a:stretch/>
        </p:blipFill>
        <p:spPr>
          <a:xfrm>
            <a:off x="0" y="5363925"/>
            <a:ext cx="12192001" cy="1485929"/>
          </a:xfrm>
          <a:prstGeom prst="rect">
            <a:avLst/>
          </a:prstGeom>
          <a:noFill/>
          <a:ln>
            <a:noFill/>
          </a:ln>
        </p:spPr>
      </p:pic>
      <p:cxnSp>
        <p:nvCxnSpPr>
          <p:cNvPr id="197" name="Google Shape;197;ga0092c8b0c_0_14"/>
          <p:cNvCxnSpPr/>
          <p:nvPr/>
        </p:nvCxnSpPr>
        <p:spPr>
          <a:xfrm>
            <a:off x="283308" y="1193132"/>
            <a:ext cx="11604000" cy="0"/>
          </a:xfrm>
          <a:prstGeom prst="straightConnector1">
            <a:avLst/>
          </a:prstGeom>
          <a:noFill/>
          <a:ln w="38100" cap="flat" cmpd="sng">
            <a:solidFill>
              <a:srgbClr val="3D3C46"/>
            </a:solidFill>
            <a:prstDash val="solid"/>
            <a:miter lim="800000"/>
            <a:headEnd type="none" w="sm" len="sm"/>
            <a:tailEnd type="none" w="sm" len="sm"/>
          </a:ln>
        </p:spPr>
      </p:cxn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6150" y="1319517"/>
            <a:ext cx="4709160" cy="195901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6150" y="3340199"/>
            <a:ext cx="4757322" cy="2033928"/>
          </a:xfrm>
          <a:prstGeom prst="rect">
            <a:avLst/>
          </a:prstGeom>
        </p:spPr>
      </p:pic>
    </p:spTree>
    <p:extLst>
      <p:ext uri="{BB962C8B-B14F-4D97-AF65-F5344CB8AC3E}">
        <p14:creationId xmlns:p14="http://schemas.microsoft.com/office/powerpoint/2010/main" val="418309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a0092c8b0c_0_14"/>
          <p:cNvSpPr txBox="1">
            <a:spLocks noGrp="1"/>
          </p:cNvSpPr>
          <p:nvPr>
            <p:ph type="title"/>
          </p:nvPr>
        </p:nvSpPr>
        <p:spPr>
          <a:xfrm>
            <a:off x="283308" y="169573"/>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D3C46"/>
              </a:buClr>
              <a:buSzPts val="4400"/>
              <a:buFont typeface="Arial"/>
              <a:buNone/>
            </a:pPr>
            <a:r>
              <a:rPr lang="en-US">
                <a:solidFill>
                  <a:srgbClr val="3D3C46"/>
                </a:solidFill>
                <a:latin typeface="Georgia"/>
                <a:ea typeface="Georgia"/>
                <a:cs typeface="Georgia"/>
                <a:sym typeface="Georgia"/>
              </a:rPr>
              <a:t>Prerequisites</a:t>
            </a:r>
            <a:endParaRPr>
              <a:latin typeface="Georgia"/>
              <a:ea typeface="Georgia"/>
              <a:cs typeface="Georgia"/>
              <a:sym typeface="Georgia"/>
            </a:endParaRPr>
          </a:p>
        </p:txBody>
      </p:sp>
      <p:pic>
        <p:nvPicPr>
          <p:cNvPr id="196" name="Google Shape;196;ga0092c8b0c_0_14"/>
          <p:cNvPicPr preferRelativeResize="0"/>
          <p:nvPr/>
        </p:nvPicPr>
        <p:blipFill rotWithShape="1">
          <a:blip r:embed="rId3">
            <a:alphaModFix/>
          </a:blip>
          <a:srcRect/>
          <a:stretch/>
        </p:blipFill>
        <p:spPr>
          <a:xfrm>
            <a:off x="0" y="5363925"/>
            <a:ext cx="12192001" cy="1485929"/>
          </a:xfrm>
          <a:prstGeom prst="rect">
            <a:avLst/>
          </a:prstGeom>
          <a:noFill/>
          <a:ln>
            <a:noFill/>
          </a:ln>
        </p:spPr>
      </p:pic>
      <p:cxnSp>
        <p:nvCxnSpPr>
          <p:cNvPr id="197" name="Google Shape;197;ga0092c8b0c_0_14"/>
          <p:cNvCxnSpPr/>
          <p:nvPr/>
        </p:nvCxnSpPr>
        <p:spPr>
          <a:xfrm>
            <a:off x="283308" y="1193132"/>
            <a:ext cx="11604000" cy="0"/>
          </a:xfrm>
          <a:prstGeom prst="straightConnector1">
            <a:avLst/>
          </a:prstGeom>
          <a:noFill/>
          <a:ln w="38100" cap="flat" cmpd="sng">
            <a:solidFill>
              <a:srgbClr val="3D3C46"/>
            </a:solidFill>
            <a:prstDash val="solid"/>
            <a:miter lim="800000"/>
            <a:headEnd type="none" w="sm" len="sm"/>
            <a:tailEnd type="none" w="sm" len="sm"/>
          </a:ln>
        </p:spPr>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6568" y="1812253"/>
            <a:ext cx="5187664" cy="2918061"/>
          </a:xfrm>
          <a:prstGeom prst="rect">
            <a:avLst/>
          </a:prstGeom>
        </p:spPr>
      </p:pic>
    </p:spTree>
    <p:extLst>
      <p:ext uri="{BB962C8B-B14F-4D97-AF65-F5344CB8AC3E}">
        <p14:creationId xmlns:p14="http://schemas.microsoft.com/office/powerpoint/2010/main" val="20467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a0092c8b0c_0_14"/>
          <p:cNvSpPr txBox="1">
            <a:spLocks noGrp="1"/>
          </p:cNvSpPr>
          <p:nvPr>
            <p:ph type="title"/>
          </p:nvPr>
        </p:nvSpPr>
        <p:spPr>
          <a:xfrm>
            <a:off x="283308" y="169573"/>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D3C46"/>
              </a:buClr>
              <a:buSzPts val="4400"/>
              <a:buFont typeface="Arial"/>
              <a:buNone/>
            </a:pPr>
            <a:r>
              <a:rPr lang="en-US">
                <a:solidFill>
                  <a:srgbClr val="3D3C46"/>
                </a:solidFill>
                <a:latin typeface="Georgia"/>
                <a:ea typeface="Georgia"/>
                <a:cs typeface="Georgia"/>
                <a:sym typeface="Georgia"/>
              </a:rPr>
              <a:t>Prerequisites</a:t>
            </a:r>
            <a:endParaRPr>
              <a:latin typeface="Georgia"/>
              <a:ea typeface="Georgia"/>
              <a:cs typeface="Georgia"/>
              <a:sym typeface="Georgia"/>
            </a:endParaRPr>
          </a:p>
        </p:txBody>
      </p:sp>
      <p:pic>
        <p:nvPicPr>
          <p:cNvPr id="196" name="Google Shape;196;ga0092c8b0c_0_14"/>
          <p:cNvPicPr preferRelativeResize="0"/>
          <p:nvPr/>
        </p:nvPicPr>
        <p:blipFill rotWithShape="1">
          <a:blip r:embed="rId3">
            <a:alphaModFix/>
          </a:blip>
          <a:srcRect/>
          <a:stretch/>
        </p:blipFill>
        <p:spPr>
          <a:xfrm>
            <a:off x="0" y="5363925"/>
            <a:ext cx="12192001" cy="1485929"/>
          </a:xfrm>
          <a:prstGeom prst="rect">
            <a:avLst/>
          </a:prstGeom>
          <a:noFill/>
          <a:ln>
            <a:noFill/>
          </a:ln>
        </p:spPr>
      </p:pic>
      <p:cxnSp>
        <p:nvCxnSpPr>
          <p:cNvPr id="197" name="Google Shape;197;ga0092c8b0c_0_14"/>
          <p:cNvCxnSpPr/>
          <p:nvPr/>
        </p:nvCxnSpPr>
        <p:spPr>
          <a:xfrm>
            <a:off x="283308" y="1193132"/>
            <a:ext cx="11604000" cy="0"/>
          </a:xfrm>
          <a:prstGeom prst="straightConnector1">
            <a:avLst/>
          </a:prstGeom>
          <a:noFill/>
          <a:ln w="38100" cap="flat" cmpd="sng">
            <a:solidFill>
              <a:srgbClr val="3D3C46"/>
            </a:solidFill>
            <a:prstDash val="solid"/>
            <a:miter lim="800000"/>
            <a:headEnd type="none" w="sm" len="sm"/>
            <a:tailEnd type="none" w="sm" len="sm"/>
          </a:ln>
        </p:spPr>
      </p:cxnSp>
      <p:sp>
        <p:nvSpPr>
          <p:cNvPr id="198" name="Google Shape;198;ga0092c8b0c_0_14"/>
          <p:cNvSpPr txBox="1"/>
          <p:nvPr/>
        </p:nvSpPr>
        <p:spPr>
          <a:xfrm>
            <a:off x="1310525" y="1400132"/>
            <a:ext cx="9771900" cy="22374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SzPts val="2800"/>
              <a:buFont typeface="Calibri"/>
              <a:buChar char="-"/>
            </a:pPr>
            <a:r>
              <a:rPr lang="en-US" sz="2800" dirty="0">
                <a:latin typeface="Calibri"/>
                <a:ea typeface="Calibri"/>
                <a:cs typeface="Calibri"/>
                <a:sym typeface="Calibri"/>
              </a:rPr>
              <a:t>Programming Language </a:t>
            </a:r>
            <a:endParaRPr lang="en-US" sz="2800" dirty="0" smtClean="0">
              <a:latin typeface="Calibri"/>
              <a:ea typeface="Calibri"/>
              <a:cs typeface="Calibri"/>
              <a:sym typeface="Calibri"/>
            </a:endParaRPr>
          </a:p>
          <a:p>
            <a:pPr marL="457200" lvl="0" indent="-406400" algn="l" rtl="0">
              <a:spcBef>
                <a:spcPts val="0"/>
              </a:spcBef>
              <a:spcAft>
                <a:spcPts val="0"/>
              </a:spcAft>
              <a:buSzPts val="2800"/>
              <a:buFont typeface="Calibri"/>
              <a:buChar char="-"/>
            </a:pPr>
            <a:r>
              <a:rPr lang="en-US" sz="2800" dirty="0" smtClean="0">
                <a:latin typeface="Calibri"/>
                <a:ea typeface="Calibri"/>
                <a:cs typeface="Calibri"/>
                <a:sym typeface="Calibri"/>
              </a:rPr>
              <a:t>Know how to search well</a:t>
            </a:r>
          </a:p>
          <a:p>
            <a:pPr marL="457200" lvl="0" indent="-406400" algn="l" rtl="0">
              <a:spcBef>
                <a:spcPts val="0"/>
              </a:spcBef>
              <a:spcAft>
                <a:spcPts val="0"/>
              </a:spcAft>
              <a:buSzPts val="2800"/>
              <a:buFont typeface="Calibri"/>
              <a:buChar char="-"/>
            </a:pPr>
            <a:r>
              <a:rPr lang="en-US" sz="2800" dirty="0" smtClean="0">
                <a:latin typeface="Calibri"/>
                <a:ea typeface="Calibri"/>
                <a:cs typeface="Calibri"/>
                <a:sym typeface="Calibri"/>
              </a:rPr>
              <a:t>Not afraid to read other people code</a:t>
            </a:r>
            <a:endParaRPr sz="2800" dirty="0">
              <a:latin typeface="Calibri"/>
              <a:ea typeface="Calibri"/>
              <a:cs typeface="Calibri"/>
              <a:sym typeface="Calibri"/>
            </a:endParaRPr>
          </a:p>
          <a:p>
            <a:pPr marL="457200" lvl="0" indent="-406400" algn="l" rtl="0">
              <a:spcBef>
                <a:spcPts val="0"/>
              </a:spcBef>
              <a:spcAft>
                <a:spcPts val="0"/>
              </a:spcAft>
              <a:buSzPts val="2800"/>
              <a:buFont typeface="Calibri"/>
              <a:buChar char="-"/>
            </a:pPr>
            <a:r>
              <a:rPr lang="en-US" sz="2800" dirty="0">
                <a:latin typeface="Calibri"/>
                <a:ea typeface="Calibri"/>
                <a:cs typeface="Calibri"/>
                <a:sym typeface="Calibri"/>
              </a:rPr>
              <a:t>English </a:t>
            </a:r>
            <a:endParaRPr sz="2800" dirty="0">
              <a:latin typeface="Calibri"/>
              <a:ea typeface="Calibri"/>
              <a:cs typeface="Calibri"/>
              <a:sym typeface="Calibri"/>
            </a:endParaRPr>
          </a:p>
          <a:p>
            <a:pPr marL="457200" lvl="0" indent="-406400" algn="l" rtl="0">
              <a:spcBef>
                <a:spcPts val="0"/>
              </a:spcBef>
              <a:spcAft>
                <a:spcPts val="0"/>
              </a:spcAft>
              <a:buSzPts val="2800"/>
              <a:buFont typeface="Calibri"/>
              <a:buChar char="-"/>
            </a:pPr>
            <a:r>
              <a:rPr lang="en-US" sz="2800" dirty="0">
                <a:latin typeface="Calibri"/>
                <a:ea typeface="Calibri"/>
                <a:cs typeface="Calibri"/>
                <a:sym typeface="Calibri"/>
              </a:rPr>
              <a:t>Typical algorithms: sorting, search</a:t>
            </a:r>
            <a:endParaRPr sz="2800" dirty="0">
              <a:latin typeface="Calibri"/>
              <a:ea typeface="Calibri"/>
              <a:cs typeface="Calibri"/>
              <a:sym typeface="Calibri"/>
            </a:endParaRPr>
          </a:p>
          <a:p>
            <a:pPr marL="457200" lvl="0" indent="-406400" algn="l" rtl="0">
              <a:spcBef>
                <a:spcPts val="0"/>
              </a:spcBef>
              <a:spcAft>
                <a:spcPts val="0"/>
              </a:spcAft>
              <a:buSzPts val="2800"/>
              <a:buFont typeface="Calibri"/>
              <a:buChar char="-"/>
            </a:pPr>
            <a:r>
              <a:rPr lang="en-US" sz="2800" dirty="0">
                <a:latin typeface="Calibri"/>
                <a:ea typeface="Calibri"/>
                <a:cs typeface="Calibri"/>
                <a:sym typeface="Calibri"/>
              </a:rPr>
              <a:t>Data </a:t>
            </a:r>
            <a:r>
              <a:rPr lang="en-US" sz="2800" dirty="0" smtClean="0">
                <a:latin typeface="Calibri"/>
                <a:ea typeface="Calibri"/>
                <a:cs typeface="Calibri"/>
                <a:sym typeface="Calibri"/>
              </a:rPr>
              <a:t>structures</a:t>
            </a:r>
          </a:p>
          <a:p>
            <a:pPr marL="457200" lvl="0" indent="-406400" algn="l" rtl="0">
              <a:spcBef>
                <a:spcPts val="0"/>
              </a:spcBef>
              <a:spcAft>
                <a:spcPts val="0"/>
              </a:spcAft>
              <a:buSzPts val="2800"/>
              <a:buFont typeface="Calibri"/>
              <a:buChar char="-"/>
            </a:pPr>
            <a:r>
              <a:rPr lang="en-US" sz="2800" dirty="0" smtClean="0">
                <a:latin typeface="Calibri"/>
                <a:ea typeface="Calibri"/>
                <a:cs typeface="Calibri"/>
                <a:sym typeface="Calibri"/>
              </a:rPr>
              <a:t>Algorithmic paradigms</a:t>
            </a:r>
          </a:p>
          <a:p>
            <a:pPr marL="457200" lvl="0" indent="-406400" algn="l" rtl="0">
              <a:spcBef>
                <a:spcPts val="0"/>
              </a:spcBef>
              <a:spcAft>
                <a:spcPts val="0"/>
              </a:spcAft>
              <a:buSzPts val="2800"/>
              <a:buFont typeface="Calibri"/>
              <a:buChar char="-"/>
            </a:pPr>
            <a:r>
              <a:rPr lang="en-US" sz="2800" dirty="0" smtClean="0">
                <a:latin typeface="Calibri"/>
                <a:ea typeface="Calibri"/>
                <a:cs typeface="Calibri"/>
                <a:sym typeface="Calibri"/>
              </a:rPr>
              <a:t>Theory and Mathematics</a:t>
            </a:r>
          </a:p>
          <a:p>
            <a:pPr marL="457200" lvl="0" indent="-406400" algn="l" rtl="0">
              <a:spcBef>
                <a:spcPts val="0"/>
              </a:spcBef>
              <a:spcAft>
                <a:spcPts val="0"/>
              </a:spcAft>
              <a:buSzPts val="2800"/>
              <a:buFont typeface="Calibri"/>
              <a:buChar char="-"/>
            </a:pPr>
            <a:r>
              <a:rPr lang="en-US" sz="2800" dirty="0" smtClean="0">
                <a:solidFill>
                  <a:srgbClr val="FF0000"/>
                </a:solidFill>
                <a:latin typeface="Calibri"/>
                <a:ea typeface="Calibri"/>
                <a:cs typeface="Calibri"/>
                <a:sym typeface="Calibri"/>
              </a:rPr>
              <a:t>Loving problem solving</a:t>
            </a:r>
            <a:endParaRPr sz="2800" dirty="0">
              <a:solidFill>
                <a:srgbClr val="FF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9c934f348a_1_19"/>
          <p:cNvSpPr txBox="1">
            <a:spLocks noGrp="1"/>
          </p:cNvSpPr>
          <p:nvPr>
            <p:ph type="title"/>
          </p:nvPr>
        </p:nvSpPr>
        <p:spPr>
          <a:xfrm>
            <a:off x="838208" y="2970123"/>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D3C46"/>
              </a:buClr>
              <a:buSzPts val="4400"/>
              <a:buFont typeface="Arial"/>
              <a:buNone/>
            </a:pPr>
            <a:r>
              <a:rPr lang="en-US">
                <a:solidFill>
                  <a:srgbClr val="3D3C46"/>
                </a:solidFill>
                <a:latin typeface="Arial"/>
                <a:ea typeface="Arial"/>
                <a:cs typeface="Arial"/>
                <a:sym typeface="Arial"/>
              </a:rPr>
              <a:t>How?</a:t>
            </a:r>
            <a:endParaRPr/>
          </a:p>
        </p:txBody>
      </p:sp>
      <p:pic>
        <p:nvPicPr>
          <p:cNvPr id="205" name="Google Shape;205;g9c934f348a_1_19"/>
          <p:cNvPicPr preferRelativeResize="0"/>
          <p:nvPr/>
        </p:nvPicPr>
        <p:blipFill rotWithShape="1">
          <a:blip r:embed="rId3">
            <a:alphaModFix/>
          </a:blip>
          <a:srcRect/>
          <a:stretch/>
        </p:blipFill>
        <p:spPr>
          <a:xfrm>
            <a:off x="0" y="5363925"/>
            <a:ext cx="12192001" cy="1485929"/>
          </a:xfrm>
          <a:prstGeom prst="rect">
            <a:avLst/>
          </a:prstGeom>
          <a:noFill/>
          <a:ln>
            <a:noFill/>
          </a:ln>
        </p:spPr>
      </p:pic>
      <p:cxnSp>
        <p:nvCxnSpPr>
          <p:cNvPr id="206" name="Google Shape;206;g9c934f348a_1_19"/>
          <p:cNvCxnSpPr/>
          <p:nvPr/>
        </p:nvCxnSpPr>
        <p:spPr>
          <a:xfrm>
            <a:off x="283308" y="4164932"/>
            <a:ext cx="11604000" cy="0"/>
          </a:xfrm>
          <a:prstGeom prst="straightConnector1">
            <a:avLst/>
          </a:prstGeom>
          <a:noFill/>
          <a:ln w="38100" cap="flat" cmpd="sng">
            <a:solidFill>
              <a:srgbClr val="3D3C46"/>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9c934f348a_1_68"/>
          <p:cNvSpPr txBox="1">
            <a:spLocks noGrp="1"/>
          </p:cNvSpPr>
          <p:nvPr>
            <p:ph type="title"/>
          </p:nvPr>
        </p:nvSpPr>
        <p:spPr>
          <a:xfrm>
            <a:off x="283308" y="169573"/>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D3C46"/>
              </a:buClr>
              <a:buSzPts val="4400"/>
              <a:buFont typeface="Arial"/>
              <a:buNone/>
            </a:pPr>
            <a:r>
              <a:rPr lang="en-US">
                <a:solidFill>
                  <a:srgbClr val="3D3C46"/>
                </a:solidFill>
                <a:latin typeface="Arial"/>
                <a:ea typeface="Arial"/>
                <a:cs typeface="Arial"/>
                <a:sym typeface="Arial"/>
              </a:rPr>
              <a:t>Overview</a:t>
            </a:r>
            <a:endParaRPr/>
          </a:p>
        </p:txBody>
      </p:sp>
      <p:pic>
        <p:nvPicPr>
          <p:cNvPr id="213" name="Google Shape;213;g9c934f348a_1_68"/>
          <p:cNvPicPr preferRelativeResize="0"/>
          <p:nvPr/>
        </p:nvPicPr>
        <p:blipFill rotWithShape="1">
          <a:blip r:embed="rId3">
            <a:alphaModFix/>
          </a:blip>
          <a:srcRect/>
          <a:stretch/>
        </p:blipFill>
        <p:spPr>
          <a:xfrm>
            <a:off x="0" y="5363925"/>
            <a:ext cx="12192001" cy="1485929"/>
          </a:xfrm>
          <a:prstGeom prst="rect">
            <a:avLst/>
          </a:prstGeom>
          <a:noFill/>
          <a:ln>
            <a:noFill/>
          </a:ln>
        </p:spPr>
      </p:pic>
      <p:cxnSp>
        <p:nvCxnSpPr>
          <p:cNvPr id="214" name="Google Shape;214;g9c934f348a_1_68"/>
          <p:cNvCxnSpPr/>
          <p:nvPr/>
        </p:nvCxnSpPr>
        <p:spPr>
          <a:xfrm>
            <a:off x="283308" y="1193132"/>
            <a:ext cx="11604000" cy="0"/>
          </a:xfrm>
          <a:prstGeom prst="straightConnector1">
            <a:avLst/>
          </a:prstGeom>
          <a:noFill/>
          <a:ln w="38100" cap="flat" cmpd="sng">
            <a:solidFill>
              <a:srgbClr val="3D3C46"/>
            </a:solidFill>
            <a:prstDash val="solid"/>
            <a:miter lim="800000"/>
            <a:headEnd type="none" w="sm" len="sm"/>
            <a:tailEnd type="none" w="sm" len="sm"/>
          </a:ln>
        </p:spPr>
      </p:cxnSp>
      <p:sp>
        <p:nvSpPr>
          <p:cNvPr id="215" name="Google Shape;215;g9c934f348a_1_68"/>
          <p:cNvSpPr txBox="1"/>
          <p:nvPr/>
        </p:nvSpPr>
        <p:spPr>
          <a:xfrm>
            <a:off x="834650" y="1463375"/>
            <a:ext cx="9094500" cy="3477900"/>
          </a:xfrm>
          <a:prstGeom prst="rect">
            <a:avLst/>
          </a:prstGeom>
          <a:noFill/>
          <a:ln>
            <a:noFill/>
          </a:ln>
        </p:spPr>
        <p:txBody>
          <a:bodyPr spcFirstLastPara="1" wrap="square" lIns="91425" tIns="45700" rIns="91425" bIns="45700" anchor="t" anchorCtr="0">
            <a:noAutofit/>
          </a:bodyPr>
          <a:lstStyle/>
          <a:p>
            <a:pPr marL="457200" marR="0" lvl="0" indent="-374650" algn="l" rtl="0">
              <a:spcBef>
                <a:spcPts val="0"/>
              </a:spcBef>
              <a:spcAft>
                <a:spcPts val="0"/>
              </a:spcAft>
              <a:buSzPts val="2300"/>
              <a:buChar char="-"/>
            </a:pPr>
            <a:r>
              <a:rPr lang="en-US" sz="2900" dirty="0">
                <a:solidFill>
                  <a:schemeClr val="dk1"/>
                </a:solidFill>
              </a:rPr>
              <a:t>Duration: 2-5 hours</a:t>
            </a:r>
            <a:endParaRPr sz="2900" dirty="0">
              <a:solidFill>
                <a:schemeClr val="dk1"/>
              </a:solidFill>
            </a:endParaRPr>
          </a:p>
          <a:p>
            <a:pPr marL="457200" marR="0" lvl="0" indent="-412750" algn="l" rtl="0">
              <a:spcBef>
                <a:spcPts val="0"/>
              </a:spcBef>
              <a:spcAft>
                <a:spcPts val="0"/>
              </a:spcAft>
              <a:buClr>
                <a:schemeClr val="dk1"/>
              </a:buClr>
              <a:buSzPts val="2900"/>
              <a:buChar char="-"/>
            </a:pPr>
            <a:r>
              <a:rPr lang="en-US" sz="2900" dirty="0">
                <a:solidFill>
                  <a:schemeClr val="dk1"/>
                </a:solidFill>
              </a:rPr>
              <a:t>Participation: Individual or team</a:t>
            </a:r>
            <a:endParaRPr sz="2900" dirty="0">
              <a:solidFill>
                <a:schemeClr val="dk1"/>
              </a:solidFill>
            </a:endParaRPr>
          </a:p>
          <a:p>
            <a:pPr marL="457200" marR="0" lvl="0" indent="-412750" algn="l" rtl="0">
              <a:spcBef>
                <a:spcPts val="0"/>
              </a:spcBef>
              <a:spcAft>
                <a:spcPts val="0"/>
              </a:spcAft>
              <a:buClr>
                <a:schemeClr val="dk1"/>
              </a:buClr>
              <a:buSzPts val="2900"/>
              <a:buChar char="-"/>
            </a:pPr>
            <a:r>
              <a:rPr lang="en-US" sz="2900" dirty="0">
                <a:solidFill>
                  <a:schemeClr val="dk1"/>
                </a:solidFill>
              </a:rPr>
              <a:t>Number of problems: it depends</a:t>
            </a:r>
            <a:endParaRPr sz="2900" dirty="0">
              <a:solidFill>
                <a:schemeClr val="dk1"/>
              </a:solidFill>
            </a:endParaRPr>
          </a:p>
          <a:p>
            <a:pPr marL="457200" marR="0" lvl="0" indent="-412750" algn="l" rtl="0">
              <a:spcBef>
                <a:spcPts val="0"/>
              </a:spcBef>
              <a:spcAft>
                <a:spcPts val="0"/>
              </a:spcAft>
              <a:buClr>
                <a:schemeClr val="dk1"/>
              </a:buClr>
              <a:buSzPts val="2900"/>
              <a:buChar char="-"/>
            </a:pPr>
            <a:r>
              <a:rPr lang="en-US" sz="2900" dirty="0">
                <a:solidFill>
                  <a:schemeClr val="dk1"/>
                </a:solidFill>
              </a:rPr>
              <a:t>Problems types: Algorithms, Data Science</a:t>
            </a:r>
            <a:endParaRPr sz="2900" dirty="0">
              <a:solidFill>
                <a:schemeClr val="dk1"/>
              </a:solidFill>
            </a:endParaRPr>
          </a:p>
          <a:p>
            <a:pPr marL="457200" marR="0" lvl="0" indent="-412750" algn="l" rtl="0">
              <a:spcBef>
                <a:spcPts val="0"/>
              </a:spcBef>
              <a:spcAft>
                <a:spcPts val="0"/>
              </a:spcAft>
              <a:buClr>
                <a:schemeClr val="dk1"/>
              </a:buClr>
              <a:buSzPts val="2900"/>
              <a:buChar char="-"/>
            </a:pPr>
            <a:r>
              <a:rPr lang="en-US" sz="2900" dirty="0">
                <a:solidFill>
                  <a:schemeClr val="dk1"/>
                </a:solidFill>
              </a:rPr>
              <a:t>Problems styles: Statement, </a:t>
            </a:r>
            <a:r>
              <a:rPr lang="en-US" sz="2900" dirty="0" err="1">
                <a:solidFill>
                  <a:schemeClr val="dk1"/>
                </a:solidFill>
              </a:rPr>
              <a:t>Input/Output</a:t>
            </a:r>
            <a:r>
              <a:rPr lang="en-US" sz="2900" dirty="0">
                <a:solidFill>
                  <a:schemeClr val="dk1"/>
                </a:solidFill>
              </a:rPr>
              <a:t> format, Constraints, examples</a:t>
            </a:r>
            <a:endParaRPr sz="2900" dirty="0">
              <a:solidFill>
                <a:schemeClr val="dk1"/>
              </a:solidFill>
            </a:endParaRPr>
          </a:p>
          <a:p>
            <a:pPr marL="457200" marR="0" lvl="0" indent="-412750" algn="l" rtl="0">
              <a:spcBef>
                <a:spcPts val="0"/>
              </a:spcBef>
              <a:spcAft>
                <a:spcPts val="0"/>
              </a:spcAft>
              <a:buClr>
                <a:schemeClr val="dk1"/>
              </a:buClr>
              <a:buSzPts val="2900"/>
              <a:buChar char="-"/>
            </a:pPr>
            <a:r>
              <a:rPr lang="en-US" sz="2900" dirty="0">
                <a:solidFill>
                  <a:schemeClr val="dk1"/>
                </a:solidFill>
              </a:rPr>
              <a:t>Solutions: few to dozens of line</a:t>
            </a:r>
            <a:endParaRPr sz="2900" dirty="0">
              <a:solidFill>
                <a:schemeClr val="dk1"/>
              </a:solidFill>
            </a:endParaRPr>
          </a:p>
          <a:p>
            <a:pPr marL="457200" marR="0" lvl="0" indent="-412750" algn="l" rtl="0">
              <a:spcBef>
                <a:spcPts val="0"/>
              </a:spcBef>
              <a:spcAft>
                <a:spcPts val="0"/>
              </a:spcAft>
              <a:buClr>
                <a:schemeClr val="dk1"/>
              </a:buClr>
              <a:buSzPts val="2900"/>
              <a:buChar char="-"/>
            </a:pPr>
            <a:r>
              <a:rPr lang="en-US" sz="2900" dirty="0">
                <a:solidFill>
                  <a:schemeClr val="dk1"/>
                </a:solidFill>
              </a:rPr>
              <a:t>Testing solutions: Automated testing system</a:t>
            </a:r>
            <a:endParaRPr sz="2900" dirty="0">
              <a:solidFill>
                <a:schemeClr val="dk1"/>
              </a:solidFill>
            </a:endParaRPr>
          </a:p>
          <a:p>
            <a:pPr marL="457200" marR="0" lvl="0" indent="-412750" algn="l" rtl="0">
              <a:spcBef>
                <a:spcPts val="0"/>
              </a:spcBef>
              <a:spcAft>
                <a:spcPts val="0"/>
              </a:spcAft>
              <a:buClr>
                <a:schemeClr val="dk1"/>
              </a:buClr>
              <a:buSzPts val="2900"/>
              <a:buChar char="-"/>
            </a:pPr>
            <a:r>
              <a:rPr lang="en-US" sz="2900" dirty="0">
                <a:solidFill>
                  <a:schemeClr val="dk1"/>
                </a:solidFill>
              </a:rPr>
              <a:t>Require knowledge</a:t>
            </a:r>
            <a:endParaRPr sz="2900" dirty="0">
              <a:solidFill>
                <a:schemeClr val="dk1"/>
              </a:solidFill>
            </a:endParaRPr>
          </a:p>
          <a:p>
            <a:pPr marL="457200" marR="0" lvl="0" indent="0" algn="l" rtl="0">
              <a:spcBef>
                <a:spcPts val="0"/>
              </a:spcBef>
              <a:spcAft>
                <a:spcPts val="0"/>
              </a:spcAft>
              <a:buNone/>
            </a:pPr>
            <a:endParaRPr sz="2900" dirty="0">
              <a:solidFill>
                <a:schemeClr val="dk1"/>
              </a:solidFill>
            </a:endParaRPr>
          </a:p>
          <a:p>
            <a:pPr marL="0" marR="0" lvl="0" indent="0" algn="l" rtl="0">
              <a:spcBef>
                <a:spcPts val="0"/>
              </a:spcBef>
              <a:spcAft>
                <a:spcPts val="0"/>
              </a:spcAft>
              <a:buNone/>
            </a:pPr>
            <a:endParaRPr sz="2900" dirty="0">
              <a:solidFill>
                <a:schemeClr val="dk1"/>
              </a:solidFill>
            </a:endParaRPr>
          </a:p>
          <a:p>
            <a:pPr marL="457200" marR="0" lvl="0" indent="0" algn="l" rtl="0">
              <a:spcBef>
                <a:spcPts val="0"/>
              </a:spcBef>
              <a:spcAft>
                <a:spcPts val="0"/>
              </a:spcAft>
              <a:buNone/>
            </a:pPr>
            <a:endParaRPr sz="2900" dirty="0">
              <a:solidFill>
                <a:schemeClr val="dk1"/>
              </a:solidFill>
            </a:endParaRPr>
          </a:p>
          <a:p>
            <a:pPr marL="0" marR="0" lvl="0" indent="0" algn="l" rtl="0">
              <a:spcBef>
                <a:spcPts val="0"/>
              </a:spcBef>
              <a:spcAft>
                <a:spcPts val="0"/>
              </a:spcAft>
              <a:buNone/>
            </a:pPr>
            <a:endParaRPr sz="2000" b="1" dirty="0">
              <a:solidFill>
                <a:schemeClr val="dk1"/>
              </a:solidFill>
              <a:latin typeface="Arial"/>
              <a:ea typeface="Arial"/>
              <a:cs typeface="Arial"/>
              <a:sym typeface="Arial"/>
            </a:endParaRPr>
          </a:p>
          <a:p>
            <a:pPr marL="0" marR="0" lvl="0" indent="0" algn="l" rtl="0">
              <a:spcBef>
                <a:spcPts val="0"/>
              </a:spcBef>
              <a:spcAft>
                <a:spcPts val="0"/>
              </a:spcAft>
              <a:buNone/>
            </a:pPr>
            <a:endParaRPr sz="2000" dirty="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a0092c8b0c_0_0"/>
          <p:cNvSpPr txBox="1">
            <a:spLocks noGrp="1"/>
          </p:cNvSpPr>
          <p:nvPr>
            <p:ph type="title"/>
          </p:nvPr>
        </p:nvSpPr>
        <p:spPr>
          <a:xfrm>
            <a:off x="838208" y="2970123"/>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D3C46"/>
              </a:buClr>
              <a:buSzPts val="4400"/>
              <a:buFont typeface="Arial"/>
              <a:buNone/>
            </a:pPr>
            <a:r>
              <a:rPr lang="en-US" dirty="0" smtClean="0">
                <a:solidFill>
                  <a:srgbClr val="3D3C46"/>
                </a:solidFill>
                <a:latin typeface="Arial"/>
                <a:ea typeface="Arial"/>
                <a:cs typeface="Arial"/>
                <a:sym typeface="Arial"/>
              </a:rPr>
              <a:t>From?</a:t>
            </a:r>
            <a:endParaRPr dirty="0"/>
          </a:p>
        </p:txBody>
      </p:sp>
      <p:pic>
        <p:nvPicPr>
          <p:cNvPr id="188" name="Google Shape;188;ga0092c8b0c_0_0"/>
          <p:cNvPicPr preferRelativeResize="0"/>
          <p:nvPr/>
        </p:nvPicPr>
        <p:blipFill rotWithShape="1">
          <a:blip r:embed="rId3">
            <a:alphaModFix/>
          </a:blip>
          <a:srcRect/>
          <a:stretch/>
        </p:blipFill>
        <p:spPr>
          <a:xfrm>
            <a:off x="0" y="5363925"/>
            <a:ext cx="12192001" cy="1485929"/>
          </a:xfrm>
          <a:prstGeom prst="rect">
            <a:avLst/>
          </a:prstGeom>
          <a:noFill/>
          <a:ln>
            <a:noFill/>
          </a:ln>
        </p:spPr>
      </p:pic>
      <p:cxnSp>
        <p:nvCxnSpPr>
          <p:cNvPr id="189" name="Google Shape;189;ga0092c8b0c_0_0"/>
          <p:cNvCxnSpPr/>
          <p:nvPr/>
        </p:nvCxnSpPr>
        <p:spPr>
          <a:xfrm>
            <a:off x="283308" y="4164932"/>
            <a:ext cx="11604000" cy="0"/>
          </a:xfrm>
          <a:prstGeom prst="straightConnector1">
            <a:avLst/>
          </a:prstGeom>
          <a:noFill/>
          <a:ln w="38100" cap="flat" cmpd="sng">
            <a:solidFill>
              <a:srgbClr val="3D3C46"/>
            </a:solidFill>
            <a:prstDash val="solid"/>
            <a:miter lim="800000"/>
            <a:headEnd type="none" w="sm" len="sm"/>
            <a:tailEnd type="none" w="sm" len="sm"/>
          </a:ln>
        </p:spPr>
      </p:cxnSp>
    </p:spTree>
    <p:extLst>
      <p:ext uri="{BB962C8B-B14F-4D97-AF65-F5344CB8AC3E}">
        <p14:creationId xmlns:p14="http://schemas.microsoft.com/office/powerpoint/2010/main" val="26502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5"/>
          <p:cNvSpPr txBox="1">
            <a:spLocks noGrp="1"/>
          </p:cNvSpPr>
          <p:nvPr>
            <p:ph type="title"/>
          </p:nvPr>
        </p:nvSpPr>
        <p:spPr>
          <a:xfrm>
            <a:off x="283308" y="16957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3D3C46"/>
              </a:buClr>
              <a:buSzPts val="4400"/>
              <a:buFont typeface="Arial"/>
              <a:buNone/>
            </a:pPr>
            <a:r>
              <a:rPr lang="en-US" dirty="0" smtClean="0">
                <a:solidFill>
                  <a:srgbClr val="3D3C46"/>
                </a:solidFill>
                <a:latin typeface="Arial"/>
                <a:ea typeface="Arial"/>
                <a:cs typeface="Arial"/>
                <a:sym typeface="Arial"/>
              </a:rPr>
              <a:t>Resources</a:t>
            </a:r>
            <a:endParaRPr dirty="0"/>
          </a:p>
        </p:txBody>
      </p:sp>
      <p:pic>
        <p:nvPicPr>
          <p:cNvPr id="222" name="Google Shape;222;p5"/>
          <p:cNvPicPr preferRelativeResize="0"/>
          <p:nvPr/>
        </p:nvPicPr>
        <p:blipFill rotWithShape="1">
          <a:blip r:embed="rId3">
            <a:alphaModFix/>
          </a:blip>
          <a:srcRect/>
          <a:stretch/>
        </p:blipFill>
        <p:spPr>
          <a:xfrm>
            <a:off x="0" y="5363925"/>
            <a:ext cx="12192000" cy="1485929"/>
          </a:xfrm>
          <a:prstGeom prst="rect">
            <a:avLst/>
          </a:prstGeom>
          <a:noFill/>
          <a:ln>
            <a:noFill/>
          </a:ln>
        </p:spPr>
      </p:pic>
      <p:cxnSp>
        <p:nvCxnSpPr>
          <p:cNvPr id="223" name="Google Shape;223;p5"/>
          <p:cNvCxnSpPr/>
          <p:nvPr/>
        </p:nvCxnSpPr>
        <p:spPr>
          <a:xfrm>
            <a:off x="283308" y="1193132"/>
            <a:ext cx="11603892" cy="0"/>
          </a:xfrm>
          <a:prstGeom prst="straightConnector1">
            <a:avLst/>
          </a:prstGeom>
          <a:noFill/>
          <a:ln w="38100" cap="flat" cmpd="sng">
            <a:solidFill>
              <a:srgbClr val="3D3C46"/>
            </a:solidFill>
            <a:prstDash val="solid"/>
            <a:miter lim="800000"/>
            <a:headEnd type="none" w="sm" len="sm"/>
            <a:tailEnd type="none" w="sm" len="sm"/>
          </a:ln>
        </p:spPr>
      </p:cxnSp>
      <p:sp>
        <p:nvSpPr>
          <p:cNvPr id="224" name="Google Shape;224;p5"/>
          <p:cNvSpPr txBox="1"/>
          <p:nvPr/>
        </p:nvSpPr>
        <p:spPr>
          <a:xfrm>
            <a:off x="283308" y="878065"/>
            <a:ext cx="105156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Arial"/>
              <a:buNone/>
            </a:pP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188" y="1578100"/>
            <a:ext cx="1831242" cy="183124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1450" y="1578100"/>
            <a:ext cx="1853009" cy="183065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9127" y="1566195"/>
            <a:ext cx="1905000" cy="1905000"/>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1450" y="4076224"/>
            <a:ext cx="3962072" cy="1158144"/>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48449" y="1531260"/>
            <a:ext cx="1935456" cy="19354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5"/>
          <p:cNvSpPr txBox="1">
            <a:spLocks noGrp="1"/>
          </p:cNvSpPr>
          <p:nvPr>
            <p:ph type="title"/>
          </p:nvPr>
        </p:nvSpPr>
        <p:spPr>
          <a:xfrm>
            <a:off x="283308" y="16957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3D3C46"/>
              </a:buClr>
              <a:buSzPts val="4400"/>
              <a:buFont typeface="Arial"/>
              <a:buNone/>
            </a:pPr>
            <a:r>
              <a:rPr lang="en-US" dirty="0" smtClean="0">
                <a:solidFill>
                  <a:srgbClr val="3D3C46"/>
                </a:solidFill>
                <a:latin typeface="Arial"/>
                <a:ea typeface="Arial"/>
                <a:cs typeface="Arial"/>
                <a:sym typeface="Arial"/>
              </a:rPr>
              <a:t>Resources</a:t>
            </a:r>
            <a:endParaRPr dirty="0"/>
          </a:p>
        </p:txBody>
      </p:sp>
      <p:pic>
        <p:nvPicPr>
          <p:cNvPr id="222" name="Google Shape;222;p5"/>
          <p:cNvPicPr preferRelativeResize="0"/>
          <p:nvPr/>
        </p:nvPicPr>
        <p:blipFill rotWithShape="1">
          <a:blip r:embed="rId3">
            <a:alphaModFix/>
          </a:blip>
          <a:srcRect/>
          <a:stretch/>
        </p:blipFill>
        <p:spPr>
          <a:xfrm>
            <a:off x="0" y="5363925"/>
            <a:ext cx="12192000" cy="1485929"/>
          </a:xfrm>
          <a:prstGeom prst="rect">
            <a:avLst/>
          </a:prstGeom>
          <a:noFill/>
          <a:ln>
            <a:noFill/>
          </a:ln>
        </p:spPr>
      </p:pic>
      <p:cxnSp>
        <p:nvCxnSpPr>
          <p:cNvPr id="223" name="Google Shape;223;p5"/>
          <p:cNvCxnSpPr/>
          <p:nvPr/>
        </p:nvCxnSpPr>
        <p:spPr>
          <a:xfrm>
            <a:off x="283308" y="1193132"/>
            <a:ext cx="11603892" cy="0"/>
          </a:xfrm>
          <a:prstGeom prst="straightConnector1">
            <a:avLst/>
          </a:prstGeom>
          <a:noFill/>
          <a:ln w="38100" cap="flat" cmpd="sng">
            <a:solidFill>
              <a:srgbClr val="3D3C46"/>
            </a:solidFill>
            <a:prstDash val="solid"/>
            <a:miter lim="800000"/>
            <a:headEnd type="none" w="sm" len="sm"/>
            <a:tailEnd type="none" w="sm" len="sm"/>
          </a:ln>
        </p:spPr>
      </p:cxnSp>
      <p:sp>
        <p:nvSpPr>
          <p:cNvPr id="224" name="Google Shape;224;p5"/>
          <p:cNvSpPr txBox="1"/>
          <p:nvPr/>
        </p:nvSpPr>
        <p:spPr>
          <a:xfrm>
            <a:off x="283308" y="878065"/>
            <a:ext cx="105156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Arial"/>
              <a:buNone/>
            </a:pPr>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0173" y="1756776"/>
            <a:ext cx="1905000" cy="1905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4150" y="1630620"/>
            <a:ext cx="1904762" cy="190476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2656" y="4126658"/>
            <a:ext cx="4333875" cy="105727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5788" y="3447477"/>
            <a:ext cx="4652011" cy="2056237"/>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308" y="1538721"/>
            <a:ext cx="2202180" cy="2202180"/>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55178" y="1636690"/>
            <a:ext cx="2082911" cy="1900656"/>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58630" y="2359276"/>
            <a:ext cx="2596548" cy="675102"/>
          </a:xfrm>
          <a:prstGeom prst="rect">
            <a:avLst/>
          </a:prstGeom>
        </p:spPr>
      </p:pic>
    </p:spTree>
    <p:extLst>
      <p:ext uri="{BB962C8B-B14F-4D97-AF65-F5344CB8AC3E}">
        <p14:creationId xmlns:p14="http://schemas.microsoft.com/office/powerpoint/2010/main" val="217598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
          <p:cNvSpPr txBox="1">
            <a:spLocks noGrp="1"/>
          </p:cNvSpPr>
          <p:nvPr>
            <p:ph type="title"/>
          </p:nvPr>
        </p:nvSpPr>
        <p:spPr>
          <a:xfrm>
            <a:off x="838208" y="150723"/>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D3C46"/>
              </a:buClr>
              <a:buSzPts val="4400"/>
              <a:buFont typeface="Arial"/>
              <a:buNone/>
            </a:pPr>
            <a:r>
              <a:rPr lang="en-US">
                <a:solidFill>
                  <a:srgbClr val="3D3C46"/>
                </a:solidFill>
                <a:latin typeface="Georgia"/>
                <a:ea typeface="Georgia"/>
                <a:cs typeface="Georgia"/>
                <a:sym typeface="Georgia"/>
              </a:rPr>
              <a:t>Content</a:t>
            </a:r>
            <a:endParaRPr>
              <a:latin typeface="Georgia"/>
              <a:ea typeface="Georgia"/>
              <a:cs typeface="Georgia"/>
              <a:sym typeface="Georgia"/>
            </a:endParaRPr>
          </a:p>
        </p:txBody>
      </p:sp>
      <p:pic>
        <p:nvPicPr>
          <p:cNvPr id="119" name="Google Shape;119;p2"/>
          <p:cNvPicPr preferRelativeResize="0"/>
          <p:nvPr/>
        </p:nvPicPr>
        <p:blipFill rotWithShape="1">
          <a:blip r:embed="rId3">
            <a:alphaModFix/>
          </a:blip>
          <a:srcRect/>
          <a:stretch/>
        </p:blipFill>
        <p:spPr>
          <a:xfrm>
            <a:off x="0" y="5363925"/>
            <a:ext cx="12192000" cy="1485929"/>
          </a:xfrm>
          <a:prstGeom prst="rect">
            <a:avLst/>
          </a:prstGeom>
          <a:noFill/>
          <a:ln>
            <a:noFill/>
          </a:ln>
        </p:spPr>
      </p:pic>
      <p:cxnSp>
        <p:nvCxnSpPr>
          <p:cNvPr id="120" name="Google Shape;120;p2"/>
          <p:cNvCxnSpPr/>
          <p:nvPr/>
        </p:nvCxnSpPr>
        <p:spPr>
          <a:xfrm>
            <a:off x="283308" y="1193132"/>
            <a:ext cx="11603892" cy="0"/>
          </a:xfrm>
          <a:prstGeom prst="straightConnector1">
            <a:avLst/>
          </a:prstGeom>
          <a:noFill/>
          <a:ln w="38100" cap="flat" cmpd="sng">
            <a:solidFill>
              <a:srgbClr val="3D3C46"/>
            </a:solidFill>
            <a:prstDash val="solid"/>
            <a:miter lim="800000"/>
            <a:headEnd type="none" w="sm" len="sm"/>
            <a:tailEnd type="none" w="sm" len="sm"/>
          </a:ln>
        </p:spPr>
      </p:cxnSp>
      <p:sp>
        <p:nvSpPr>
          <p:cNvPr id="121" name="Google Shape;121;p2"/>
          <p:cNvSpPr txBox="1"/>
          <p:nvPr/>
        </p:nvSpPr>
        <p:spPr>
          <a:xfrm>
            <a:off x="3090475" y="1952325"/>
            <a:ext cx="5818800" cy="393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dirty="0">
                <a:solidFill>
                  <a:schemeClr val="dk1"/>
                </a:solidFill>
                <a:latin typeface="Georgia"/>
                <a:ea typeface="Georgia"/>
                <a:cs typeface="Georgia"/>
                <a:sym typeface="Georgia"/>
              </a:rPr>
              <a:t>Abstract</a:t>
            </a:r>
            <a:endParaRPr sz="3000" dirty="0">
              <a:solidFill>
                <a:schemeClr val="dk1"/>
              </a:solidFill>
              <a:latin typeface="Georgia"/>
              <a:ea typeface="Georgia"/>
              <a:cs typeface="Georgia"/>
              <a:sym typeface="Georgia"/>
            </a:endParaRPr>
          </a:p>
          <a:p>
            <a:pPr marL="0" marR="0" lvl="0" indent="0" algn="ctr" rtl="0">
              <a:spcBef>
                <a:spcPts val="0"/>
              </a:spcBef>
              <a:spcAft>
                <a:spcPts val="0"/>
              </a:spcAft>
              <a:buNone/>
            </a:pPr>
            <a:r>
              <a:rPr lang="en-US" sz="3000" dirty="0">
                <a:solidFill>
                  <a:schemeClr val="dk1"/>
                </a:solidFill>
                <a:latin typeface="Georgia"/>
                <a:ea typeface="Georgia"/>
                <a:cs typeface="Georgia"/>
                <a:sym typeface="Georgia"/>
              </a:rPr>
              <a:t>Definition</a:t>
            </a:r>
            <a:endParaRPr sz="3000" dirty="0">
              <a:solidFill>
                <a:schemeClr val="dk1"/>
              </a:solidFill>
              <a:latin typeface="Georgia"/>
              <a:ea typeface="Georgia"/>
              <a:cs typeface="Georgia"/>
              <a:sym typeface="Georgia"/>
            </a:endParaRPr>
          </a:p>
          <a:p>
            <a:pPr marL="0" marR="0" lvl="0" indent="0" algn="ctr" rtl="0">
              <a:spcBef>
                <a:spcPts val="0"/>
              </a:spcBef>
              <a:spcAft>
                <a:spcPts val="0"/>
              </a:spcAft>
              <a:buNone/>
            </a:pPr>
            <a:r>
              <a:rPr lang="en-US" sz="3000" dirty="0">
                <a:solidFill>
                  <a:schemeClr val="dk1"/>
                </a:solidFill>
                <a:latin typeface="Georgia"/>
                <a:ea typeface="Georgia"/>
                <a:cs typeface="Georgia"/>
                <a:sym typeface="Georgia"/>
              </a:rPr>
              <a:t>Importance</a:t>
            </a:r>
            <a:endParaRPr sz="3000" dirty="0">
              <a:solidFill>
                <a:schemeClr val="dk1"/>
              </a:solidFill>
              <a:latin typeface="Georgia"/>
              <a:ea typeface="Georgia"/>
              <a:cs typeface="Georgia"/>
              <a:sym typeface="Georgia"/>
            </a:endParaRPr>
          </a:p>
          <a:p>
            <a:pPr marL="0" marR="0" lvl="0" indent="0" algn="ctr" rtl="0">
              <a:spcBef>
                <a:spcPts val="0"/>
              </a:spcBef>
              <a:spcAft>
                <a:spcPts val="0"/>
              </a:spcAft>
              <a:buNone/>
            </a:pPr>
            <a:r>
              <a:rPr lang="en-US" sz="3000" dirty="0">
                <a:solidFill>
                  <a:schemeClr val="dk1"/>
                </a:solidFill>
                <a:latin typeface="Georgia"/>
                <a:ea typeface="Georgia"/>
                <a:cs typeface="Georgia"/>
                <a:sym typeface="Georgia"/>
              </a:rPr>
              <a:t>Prerequisites</a:t>
            </a:r>
            <a:endParaRPr sz="3000" dirty="0">
              <a:solidFill>
                <a:schemeClr val="dk1"/>
              </a:solidFill>
              <a:latin typeface="Georgia"/>
              <a:ea typeface="Georgia"/>
              <a:cs typeface="Georgia"/>
              <a:sym typeface="Georgia"/>
            </a:endParaRPr>
          </a:p>
          <a:p>
            <a:pPr marL="0" marR="0" lvl="0" indent="0" algn="ctr" rtl="0">
              <a:spcBef>
                <a:spcPts val="0"/>
              </a:spcBef>
              <a:spcAft>
                <a:spcPts val="0"/>
              </a:spcAft>
              <a:buNone/>
            </a:pPr>
            <a:r>
              <a:rPr lang="en-US" sz="3000" dirty="0">
                <a:solidFill>
                  <a:schemeClr val="dk1"/>
                </a:solidFill>
                <a:latin typeface="Georgia"/>
                <a:ea typeface="Georgia"/>
                <a:cs typeface="Georgia"/>
                <a:sym typeface="Georgia"/>
              </a:rPr>
              <a:t>Overview </a:t>
            </a:r>
            <a:endParaRPr sz="3000" dirty="0">
              <a:solidFill>
                <a:schemeClr val="dk1"/>
              </a:solidFill>
              <a:latin typeface="Georgia"/>
              <a:ea typeface="Georgia"/>
              <a:cs typeface="Georgia"/>
              <a:sym typeface="Georgia"/>
            </a:endParaRPr>
          </a:p>
          <a:p>
            <a:pPr marL="0" marR="0" lvl="0" indent="0" algn="ctr" rtl="0">
              <a:spcBef>
                <a:spcPts val="0"/>
              </a:spcBef>
              <a:spcAft>
                <a:spcPts val="0"/>
              </a:spcAft>
              <a:buNone/>
            </a:pPr>
            <a:r>
              <a:rPr lang="en-US" sz="3000" dirty="0" smtClean="0">
                <a:solidFill>
                  <a:schemeClr val="dk1"/>
                </a:solidFill>
                <a:latin typeface="Georgia"/>
                <a:ea typeface="Georgia"/>
                <a:cs typeface="Georgia"/>
                <a:sym typeface="Georgia"/>
              </a:rPr>
              <a:t>Resources </a:t>
            </a:r>
            <a:endParaRPr sz="3000" dirty="0">
              <a:solidFill>
                <a:schemeClr val="dk1"/>
              </a:solidFill>
              <a:latin typeface="Georgia"/>
              <a:ea typeface="Georgia"/>
              <a:cs typeface="Georgia"/>
              <a:sym typeface="Georgia"/>
            </a:endParaRPr>
          </a:p>
          <a:p>
            <a:pPr marL="0" marR="0" lvl="0" indent="0" algn="ctr" rtl="0">
              <a:spcBef>
                <a:spcPts val="0"/>
              </a:spcBef>
              <a:spcAft>
                <a:spcPts val="0"/>
              </a:spcAft>
              <a:buNone/>
            </a:pPr>
            <a:r>
              <a:rPr lang="en-US" sz="3000" dirty="0">
                <a:solidFill>
                  <a:schemeClr val="dk1"/>
                </a:solidFill>
                <a:latin typeface="Georgia"/>
                <a:ea typeface="Georgia"/>
                <a:cs typeface="Georgia"/>
                <a:sym typeface="Georgia"/>
              </a:rPr>
              <a:t>What’s next?</a:t>
            </a:r>
            <a:endParaRPr sz="3000" dirty="0">
              <a:solidFill>
                <a:schemeClr val="dk1"/>
              </a:solidFill>
              <a:latin typeface="Georgia"/>
              <a:ea typeface="Georgia"/>
              <a:cs typeface="Georgia"/>
              <a:sym typeface="Georgia"/>
            </a:endParaRPr>
          </a:p>
          <a:p>
            <a:pPr marL="0" marR="0" lvl="0" indent="0" algn="ctr" rtl="0">
              <a:spcBef>
                <a:spcPts val="0"/>
              </a:spcBef>
              <a:spcAft>
                <a:spcPts val="0"/>
              </a:spcAft>
              <a:buNone/>
            </a:pPr>
            <a:endParaRPr sz="2000" dirty="0">
              <a:solidFill>
                <a:schemeClr val="dk1"/>
              </a:solidFill>
            </a:endParaRPr>
          </a:p>
          <a:p>
            <a:pPr marL="0" marR="0" lvl="0" indent="0" algn="ctr" rtl="0">
              <a:spcBef>
                <a:spcPts val="0"/>
              </a:spcBef>
              <a:spcAft>
                <a:spcPts val="0"/>
              </a:spcAft>
              <a:buNone/>
            </a:pPr>
            <a:endParaRPr sz="2000" dirty="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9c934f348a_1_77"/>
          <p:cNvSpPr txBox="1">
            <a:spLocks noGrp="1"/>
          </p:cNvSpPr>
          <p:nvPr>
            <p:ph type="title"/>
          </p:nvPr>
        </p:nvSpPr>
        <p:spPr>
          <a:xfrm>
            <a:off x="838208" y="2970123"/>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D3C46"/>
              </a:buClr>
              <a:buSzPts val="4400"/>
              <a:buFont typeface="Arial"/>
              <a:buNone/>
            </a:pPr>
            <a:r>
              <a:rPr lang="en-US">
                <a:solidFill>
                  <a:srgbClr val="3D3C46"/>
                </a:solidFill>
                <a:latin typeface="Arial"/>
                <a:ea typeface="Arial"/>
                <a:cs typeface="Arial"/>
                <a:sym typeface="Arial"/>
              </a:rPr>
              <a:t>So?</a:t>
            </a:r>
            <a:endParaRPr>
              <a:solidFill>
                <a:srgbClr val="3D3C46"/>
              </a:solidFill>
              <a:latin typeface="Arial"/>
              <a:ea typeface="Arial"/>
              <a:cs typeface="Arial"/>
              <a:sym typeface="Arial"/>
            </a:endParaRPr>
          </a:p>
        </p:txBody>
      </p:sp>
      <p:pic>
        <p:nvPicPr>
          <p:cNvPr id="232" name="Google Shape;232;g9c934f348a_1_77"/>
          <p:cNvPicPr preferRelativeResize="0"/>
          <p:nvPr/>
        </p:nvPicPr>
        <p:blipFill rotWithShape="1">
          <a:blip r:embed="rId3">
            <a:alphaModFix/>
          </a:blip>
          <a:srcRect/>
          <a:stretch/>
        </p:blipFill>
        <p:spPr>
          <a:xfrm>
            <a:off x="0" y="5363925"/>
            <a:ext cx="12192001" cy="1485929"/>
          </a:xfrm>
          <a:prstGeom prst="rect">
            <a:avLst/>
          </a:prstGeom>
          <a:noFill/>
          <a:ln>
            <a:noFill/>
          </a:ln>
        </p:spPr>
      </p:pic>
      <p:cxnSp>
        <p:nvCxnSpPr>
          <p:cNvPr id="233" name="Google Shape;233;g9c934f348a_1_77"/>
          <p:cNvCxnSpPr/>
          <p:nvPr/>
        </p:nvCxnSpPr>
        <p:spPr>
          <a:xfrm>
            <a:off x="283308" y="4164932"/>
            <a:ext cx="11604000" cy="0"/>
          </a:xfrm>
          <a:prstGeom prst="straightConnector1">
            <a:avLst/>
          </a:prstGeom>
          <a:noFill/>
          <a:ln w="38100" cap="flat" cmpd="sng">
            <a:solidFill>
              <a:srgbClr val="3D3C46"/>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9c934f348a_1_87"/>
          <p:cNvSpPr txBox="1">
            <a:spLocks noGrp="1"/>
          </p:cNvSpPr>
          <p:nvPr>
            <p:ph type="title"/>
          </p:nvPr>
        </p:nvSpPr>
        <p:spPr>
          <a:xfrm>
            <a:off x="283308" y="169573"/>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D3C46"/>
              </a:buClr>
              <a:buSzPts val="4400"/>
              <a:buFont typeface="Arial"/>
              <a:buNone/>
            </a:pPr>
            <a:r>
              <a:rPr lang="en-US">
                <a:solidFill>
                  <a:srgbClr val="3D3C46"/>
                </a:solidFill>
                <a:latin typeface="Arial"/>
                <a:ea typeface="Arial"/>
                <a:cs typeface="Arial"/>
                <a:sym typeface="Arial"/>
              </a:rPr>
              <a:t>Steps to solve a problem</a:t>
            </a:r>
            <a:endParaRPr/>
          </a:p>
        </p:txBody>
      </p:sp>
      <p:pic>
        <p:nvPicPr>
          <p:cNvPr id="240" name="Google Shape;240;g9c934f348a_1_87"/>
          <p:cNvPicPr preferRelativeResize="0"/>
          <p:nvPr/>
        </p:nvPicPr>
        <p:blipFill rotWithShape="1">
          <a:blip r:embed="rId3">
            <a:alphaModFix/>
          </a:blip>
          <a:srcRect/>
          <a:stretch/>
        </p:blipFill>
        <p:spPr>
          <a:xfrm>
            <a:off x="0" y="5363925"/>
            <a:ext cx="12192001" cy="1485929"/>
          </a:xfrm>
          <a:prstGeom prst="rect">
            <a:avLst/>
          </a:prstGeom>
          <a:noFill/>
          <a:ln>
            <a:noFill/>
          </a:ln>
        </p:spPr>
      </p:pic>
      <p:cxnSp>
        <p:nvCxnSpPr>
          <p:cNvPr id="241" name="Google Shape;241;g9c934f348a_1_87"/>
          <p:cNvCxnSpPr/>
          <p:nvPr/>
        </p:nvCxnSpPr>
        <p:spPr>
          <a:xfrm>
            <a:off x="283308" y="1193132"/>
            <a:ext cx="11604000" cy="0"/>
          </a:xfrm>
          <a:prstGeom prst="straightConnector1">
            <a:avLst/>
          </a:prstGeom>
          <a:noFill/>
          <a:ln w="38100" cap="flat" cmpd="sng">
            <a:solidFill>
              <a:srgbClr val="3D3C46"/>
            </a:solidFill>
            <a:prstDash val="solid"/>
            <a:miter lim="800000"/>
            <a:headEnd type="none" w="sm" len="sm"/>
            <a:tailEnd type="none" w="sm" len="sm"/>
          </a:ln>
        </p:spPr>
      </p:cxnSp>
      <p:sp>
        <p:nvSpPr>
          <p:cNvPr id="242" name="Google Shape;242;g9c934f348a_1_87"/>
          <p:cNvSpPr txBox="1"/>
          <p:nvPr/>
        </p:nvSpPr>
        <p:spPr>
          <a:xfrm>
            <a:off x="834650" y="1463375"/>
            <a:ext cx="9094500" cy="3477900"/>
          </a:xfrm>
          <a:prstGeom prst="rect">
            <a:avLst/>
          </a:prstGeom>
          <a:noFill/>
          <a:ln>
            <a:noFill/>
          </a:ln>
        </p:spPr>
        <p:txBody>
          <a:bodyPr spcFirstLastPara="1" wrap="square" lIns="91425" tIns="45700" rIns="91425" bIns="45700" anchor="t" anchorCtr="0">
            <a:noAutofit/>
          </a:bodyPr>
          <a:lstStyle/>
          <a:p>
            <a:pPr marL="457200" marR="0" lvl="0" indent="-412750" algn="l" rtl="0">
              <a:spcBef>
                <a:spcPts val="0"/>
              </a:spcBef>
              <a:spcAft>
                <a:spcPts val="0"/>
              </a:spcAft>
              <a:buClr>
                <a:schemeClr val="dk1"/>
              </a:buClr>
              <a:buSzPts val="2900"/>
              <a:buChar char="-"/>
            </a:pPr>
            <a:r>
              <a:rPr lang="en-US" sz="2900">
                <a:solidFill>
                  <a:schemeClr val="dk1"/>
                </a:solidFill>
              </a:rPr>
              <a:t>Read and understand the statement</a:t>
            </a:r>
            <a:endParaRPr sz="2900">
              <a:solidFill>
                <a:schemeClr val="dk1"/>
              </a:solidFill>
            </a:endParaRPr>
          </a:p>
          <a:p>
            <a:pPr marL="457200" marR="0" lvl="0" indent="-412750" algn="l" rtl="0">
              <a:spcBef>
                <a:spcPts val="0"/>
              </a:spcBef>
              <a:spcAft>
                <a:spcPts val="0"/>
              </a:spcAft>
              <a:buClr>
                <a:schemeClr val="dk1"/>
              </a:buClr>
              <a:buSzPts val="2900"/>
              <a:buChar char="-"/>
            </a:pPr>
            <a:r>
              <a:rPr lang="en-US" sz="2900">
                <a:solidFill>
                  <a:schemeClr val="dk1"/>
                </a:solidFill>
              </a:rPr>
              <a:t>Formalize it</a:t>
            </a:r>
            <a:endParaRPr sz="2900">
              <a:solidFill>
                <a:schemeClr val="dk1"/>
              </a:solidFill>
            </a:endParaRPr>
          </a:p>
          <a:p>
            <a:pPr marL="457200" marR="0" lvl="0" indent="-412750" algn="l" rtl="0">
              <a:spcBef>
                <a:spcPts val="0"/>
              </a:spcBef>
              <a:spcAft>
                <a:spcPts val="0"/>
              </a:spcAft>
              <a:buClr>
                <a:schemeClr val="dk1"/>
              </a:buClr>
              <a:buSzPts val="2900"/>
              <a:buChar char="-"/>
            </a:pPr>
            <a:r>
              <a:rPr lang="en-US" sz="2900">
                <a:solidFill>
                  <a:schemeClr val="dk1"/>
                </a:solidFill>
              </a:rPr>
              <a:t>Design a solution</a:t>
            </a:r>
            <a:endParaRPr sz="2900">
              <a:solidFill>
                <a:schemeClr val="dk1"/>
              </a:solidFill>
            </a:endParaRPr>
          </a:p>
          <a:p>
            <a:pPr marL="457200" marR="0" lvl="0" indent="-412750" algn="l" rtl="0">
              <a:spcBef>
                <a:spcPts val="0"/>
              </a:spcBef>
              <a:spcAft>
                <a:spcPts val="0"/>
              </a:spcAft>
              <a:buClr>
                <a:schemeClr val="dk1"/>
              </a:buClr>
              <a:buSzPts val="2900"/>
              <a:buChar char="-"/>
            </a:pPr>
            <a:r>
              <a:rPr lang="en-US" sz="2900">
                <a:solidFill>
                  <a:schemeClr val="dk1"/>
                </a:solidFill>
              </a:rPr>
              <a:t>Implement it</a:t>
            </a:r>
            <a:endParaRPr sz="2900">
              <a:solidFill>
                <a:schemeClr val="dk1"/>
              </a:solidFill>
            </a:endParaRPr>
          </a:p>
          <a:p>
            <a:pPr marL="457200" marR="0" lvl="0" indent="-412750" algn="l" rtl="0">
              <a:spcBef>
                <a:spcPts val="0"/>
              </a:spcBef>
              <a:spcAft>
                <a:spcPts val="0"/>
              </a:spcAft>
              <a:buClr>
                <a:schemeClr val="dk1"/>
              </a:buClr>
              <a:buSzPts val="2900"/>
              <a:buChar char="-"/>
            </a:pPr>
            <a:r>
              <a:rPr lang="en-US" sz="2900">
                <a:solidFill>
                  <a:schemeClr val="dk1"/>
                </a:solidFill>
              </a:rPr>
              <a:t>Test it</a:t>
            </a:r>
            <a:endParaRPr sz="2900">
              <a:solidFill>
                <a:schemeClr val="dk1"/>
              </a:solidFill>
            </a:endParaRPr>
          </a:p>
          <a:p>
            <a:pPr marL="457200" marR="0" lvl="0" indent="-412750" algn="l" rtl="0">
              <a:spcBef>
                <a:spcPts val="0"/>
              </a:spcBef>
              <a:spcAft>
                <a:spcPts val="0"/>
              </a:spcAft>
              <a:buClr>
                <a:schemeClr val="dk1"/>
              </a:buClr>
              <a:buSzPts val="2900"/>
              <a:buChar char="-"/>
            </a:pPr>
            <a:r>
              <a:rPr lang="en-US" sz="2900">
                <a:solidFill>
                  <a:schemeClr val="dk1"/>
                </a:solidFill>
              </a:rPr>
              <a:t>Debug IF errors</a:t>
            </a:r>
            <a:endParaRPr sz="2900">
              <a:solidFill>
                <a:schemeClr val="dk1"/>
              </a:solidFill>
            </a:endParaRPr>
          </a:p>
          <a:p>
            <a:pPr marL="457200" marR="0" lvl="0" indent="-412750" algn="l" rtl="0">
              <a:spcBef>
                <a:spcPts val="0"/>
              </a:spcBef>
              <a:spcAft>
                <a:spcPts val="0"/>
              </a:spcAft>
              <a:buClr>
                <a:schemeClr val="dk1"/>
              </a:buClr>
              <a:buSzPts val="2900"/>
              <a:buChar char="-"/>
            </a:pPr>
            <a:r>
              <a:rPr lang="en-US" sz="2900">
                <a:solidFill>
                  <a:schemeClr val="dk1"/>
                </a:solidFill>
              </a:rPr>
              <a:t>Submit to the testing system</a:t>
            </a:r>
            <a:endParaRPr sz="2900">
              <a:solidFill>
                <a:schemeClr val="dk1"/>
              </a:solidFill>
            </a:endParaRPr>
          </a:p>
          <a:p>
            <a:pPr marL="457200" marR="0" lvl="0" indent="-412750" algn="l" rtl="0">
              <a:spcBef>
                <a:spcPts val="0"/>
              </a:spcBef>
              <a:spcAft>
                <a:spcPts val="0"/>
              </a:spcAft>
              <a:buClr>
                <a:schemeClr val="dk1"/>
              </a:buClr>
              <a:buSzPts val="2900"/>
              <a:buChar char="-"/>
            </a:pPr>
            <a:r>
              <a:rPr lang="en-US" sz="2900">
                <a:solidFill>
                  <a:schemeClr val="dk1"/>
                </a:solidFill>
              </a:rPr>
              <a:t>Repeat in case the solution is not right</a:t>
            </a:r>
            <a:endParaRPr sz="2900">
              <a:solidFill>
                <a:schemeClr val="dk1"/>
              </a:solidFill>
            </a:endParaRPr>
          </a:p>
          <a:p>
            <a:pPr marL="457200" marR="0" lvl="0" indent="0" algn="l" rtl="0">
              <a:spcBef>
                <a:spcPts val="0"/>
              </a:spcBef>
              <a:spcAft>
                <a:spcPts val="0"/>
              </a:spcAft>
              <a:buNone/>
            </a:pPr>
            <a:endParaRPr sz="2900">
              <a:solidFill>
                <a:schemeClr val="dk1"/>
              </a:solidFill>
            </a:endParaRPr>
          </a:p>
          <a:p>
            <a:pPr marL="0" marR="0" lvl="0" indent="0" algn="l" rtl="0">
              <a:spcBef>
                <a:spcPts val="0"/>
              </a:spcBef>
              <a:spcAft>
                <a:spcPts val="0"/>
              </a:spcAft>
              <a:buNone/>
            </a:pPr>
            <a:endParaRPr sz="2900">
              <a:solidFill>
                <a:schemeClr val="dk1"/>
              </a:solidFill>
            </a:endParaRPr>
          </a:p>
          <a:p>
            <a:pPr marL="457200" marR="0" lvl="0" indent="0" algn="l" rtl="0">
              <a:spcBef>
                <a:spcPts val="0"/>
              </a:spcBef>
              <a:spcAft>
                <a:spcPts val="0"/>
              </a:spcAft>
              <a:buNone/>
            </a:pPr>
            <a:endParaRPr sz="2900">
              <a:solidFill>
                <a:schemeClr val="dk1"/>
              </a:solidFill>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9c934f348a_1_53"/>
          <p:cNvSpPr txBox="1">
            <a:spLocks noGrp="1"/>
          </p:cNvSpPr>
          <p:nvPr>
            <p:ph type="title"/>
          </p:nvPr>
        </p:nvSpPr>
        <p:spPr>
          <a:xfrm>
            <a:off x="283308" y="169573"/>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D3C46"/>
              </a:buClr>
              <a:buSzPts val="4400"/>
              <a:buFont typeface="Arial"/>
              <a:buNone/>
            </a:pPr>
            <a:r>
              <a:rPr lang="en-US">
                <a:solidFill>
                  <a:srgbClr val="3D3C46"/>
                </a:solidFill>
                <a:latin typeface="Arial"/>
                <a:ea typeface="Arial"/>
                <a:cs typeface="Arial"/>
                <a:sym typeface="Arial"/>
              </a:rPr>
              <a:t>What’s next?</a:t>
            </a:r>
            <a:endParaRPr/>
          </a:p>
        </p:txBody>
      </p:sp>
      <p:pic>
        <p:nvPicPr>
          <p:cNvPr id="257" name="Google Shape;257;g9c934f348a_1_53"/>
          <p:cNvPicPr preferRelativeResize="0"/>
          <p:nvPr/>
        </p:nvPicPr>
        <p:blipFill rotWithShape="1">
          <a:blip r:embed="rId3">
            <a:alphaModFix/>
          </a:blip>
          <a:srcRect/>
          <a:stretch/>
        </p:blipFill>
        <p:spPr>
          <a:xfrm>
            <a:off x="0" y="5363925"/>
            <a:ext cx="12192001" cy="1485929"/>
          </a:xfrm>
          <a:prstGeom prst="rect">
            <a:avLst/>
          </a:prstGeom>
          <a:noFill/>
          <a:ln>
            <a:noFill/>
          </a:ln>
        </p:spPr>
      </p:pic>
      <p:cxnSp>
        <p:nvCxnSpPr>
          <p:cNvPr id="258" name="Google Shape;258;g9c934f348a_1_53"/>
          <p:cNvCxnSpPr/>
          <p:nvPr/>
        </p:nvCxnSpPr>
        <p:spPr>
          <a:xfrm>
            <a:off x="283308" y="1193132"/>
            <a:ext cx="11604000" cy="0"/>
          </a:xfrm>
          <a:prstGeom prst="straightConnector1">
            <a:avLst/>
          </a:prstGeom>
          <a:noFill/>
          <a:ln w="38100" cap="flat" cmpd="sng">
            <a:solidFill>
              <a:srgbClr val="3D3C46"/>
            </a:solidFill>
            <a:prstDash val="solid"/>
            <a:miter lim="800000"/>
            <a:headEnd type="none" w="sm" len="sm"/>
            <a:tailEnd type="none" w="sm" len="sm"/>
          </a:ln>
        </p:spPr>
      </p:cxnSp>
      <p:sp>
        <p:nvSpPr>
          <p:cNvPr id="259" name="Google Shape;259;g9c934f348a_1_53"/>
          <p:cNvSpPr txBox="1"/>
          <p:nvPr/>
        </p:nvSpPr>
        <p:spPr>
          <a:xfrm>
            <a:off x="757644" y="4264538"/>
            <a:ext cx="2995800" cy="1508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a:solidFill>
                  <a:schemeClr val="dk1"/>
                </a:solidFill>
              </a:rPr>
              <a:t>Participate in competitions and coding websites!</a:t>
            </a:r>
            <a:endParaRPr dirty="0"/>
          </a:p>
          <a:p>
            <a:pPr marL="0" marR="0" lvl="0" indent="0" algn="ctr" rtl="0">
              <a:spcBef>
                <a:spcPts val="0"/>
              </a:spcBef>
              <a:spcAft>
                <a:spcPts val="0"/>
              </a:spcAft>
              <a:buNone/>
            </a:pPr>
            <a:endParaRPr sz="2800" dirty="0">
              <a:solidFill>
                <a:schemeClr val="dk1"/>
              </a:solidFill>
              <a:latin typeface="Calibri"/>
              <a:ea typeface="Calibri"/>
              <a:cs typeface="Calibri"/>
              <a:sym typeface="Calibri"/>
            </a:endParaRPr>
          </a:p>
        </p:txBody>
      </p:sp>
      <p:sp>
        <p:nvSpPr>
          <p:cNvPr id="260" name="Google Shape;260;g9c934f348a_1_53"/>
          <p:cNvSpPr txBox="1"/>
          <p:nvPr/>
        </p:nvSpPr>
        <p:spPr>
          <a:xfrm>
            <a:off x="4460671" y="4264538"/>
            <a:ext cx="2889000" cy="1354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a:solidFill>
                  <a:schemeClr val="dk1"/>
                </a:solidFill>
              </a:rPr>
              <a:t>Keep Learning and getting feedback!</a:t>
            </a:r>
            <a:endParaRPr dirty="0"/>
          </a:p>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261" name="Google Shape;261;g9c934f348a_1_53"/>
          <p:cNvSpPr txBox="1"/>
          <p:nvPr/>
        </p:nvSpPr>
        <p:spPr>
          <a:xfrm>
            <a:off x="8438608" y="4264538"/>
            <a:ext cx="2724300" cy="1354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a:solidFill>
                  <a:schemeClr val="dk1"/>
                </a:solidFill>
              </a:rPr>
              <a:t>Remember always the why</a:t>
            </a:r>
            <a:endParaRPr sz="1800" dirty="0">
              <a:solidFill>
                <a:schemeClr val="dk1"/>
              </a:solidFill>
              <a:latin typeface="Calibri"/>
              <a:ea typeface="Calibri"/>
              <a:cs typeface="Calibri"/>
              <a:sym typeface="Calibri"/>
            </a:endParaRPr>
          </a:p>
        </p:txBody>
      </p:sp>
      <p:pic>
        <p:nvPicPr>
          <p:cNvPr id="262" name="Google Shape;262;g9c934f348a_1_53"/>
          <p:cNvPicPr preferRelativeResize="0"/>
          <p:nvPr/>
        </p:nvPicPr>
        <p:blipFill rotWithShape="1">
          <a:blip r:embed="rId4">
            <a:alphaModFix/>
          </a:blip>
          <a:srcRect/>
          <a:stretch/>
        </p:blipFill>
        <p:spPr>
          <a:xfrm>
            <a:off x="1062444" y="2203628"/>
            <a:ext cx="1709800" cy="1709800"/>
          </a:xfrm>
          <a:prstGeom prst="rect">
            <a:avLst/>
          </a:prstGeom>
          <a:noFill/>
          <a:ln>
            <a:noFill/>
          </a:ln>
        </p:spPr>
      </p:pic>
      <p:pic>
        <p:nvPicPr>
          <p:cNvPr id="263" name="Google Shape;263;g9c934f348a_1_53"/>
          <p:cNvPicPr preferRelativeResize="0"/>
          <p:nvPr/>
        </p:nvPicPr>
        <p:blipFill rotWithShape="1">
          <a:blip r:embed="rId5">
            <a:alphaModFix/>
          </a:blip>
          <a:srcRect/>
          <a:stretch/>
        </p:blipFill>
        <p:spPr>
          <a:xfrm>
            <a:off x="5064829" y="2292520"/>
            <a:ext cx="1680753" cy="1680753"/>
          </a:xfrm>
          <a:prstGeom prst="rect">
            <a:avLst/>
          </a:prstGeom>
          <a:noFill/>
          <a:ln>
            <a:noFill/>
          </a:ln>
        </p:spPr>
      </p:pic>
      <p:pic>
        <p:nvPicPr>
          <p:cNvPr id="264" name="Google Shape;264;g9c934f348a_1_53"/>
          <p:cNvPicPr preferRelativeResize="0"/>
          <p:nvPr/>
        </p:nvPicPr>
        <p:blipFill rotWithShape="1">
          <a:blip r:embed="rId6">
            <a:alphaModFix/>
          </a:blip>
          <a:srcRect/>
          <a:stretch/>
        </p:blipFill>
        <p:spPr>
          <a:xfrm>
            <a:off x="9038167" y="2207883"/>
            <a:ext cx="1754650" cy="1754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fade">
                                      <p:cBhvr>
                                        <p:cTn id="7" dur="500"/>
                                        <p:tgtEl>
                                          <p:spTgt spid="259"/>
                                        </p:tgtEl>
                                      </p:cBhvr>
                                    </p:animEffect>
                                  </p:childTnLst>
                                </p:cTn>
                              </p:par>
                              <p:par>
                                <p:cTn id="8" presetID="10" presetClass="entr" presetSubtype="0" fill="hold" nodeType="withEffect">
                                  <p:stCondLst>
                                    <p:cond delay="0"/>
                                  </p:stCondLst>
                                  <p:childTnLst>
                                    <p:set>
                                      <p:cBhvr>
                                        <p:cTn id="9" dur="1" fill="hold">
                                          <p:stCondLst>
                                            <p:cond delay="0"/>
                                          </p:stCondLst>
                                        </p:cTn>
                                        <p:tgtEl>
                                          <p:spTgt spid="262"/>
                                        </p:tgtEl>
                                        <p:attrNameLst>
                                          <p:attrName>style.visibility</p:attrName>
                                        </p:attrNameLst>
                                      </p:cBhvr>
                                      <p:to>
                                        <p:strVal val="visible"/>
                                      </p:to>
                                    </p:set>
                                    <p:animEffect transition="in" filter="fade">
                                      <p:cBhvr>
                                        <p:cTn id="10" dur="500"/>
                                        <p:tgtEl>
                                          <p:spTgt spid="26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0"/>
                                        </p:tgtEl>
                                        <p:attrNameLst>
                                          <p:attrName>style.visibility</p:attrName>
                                        </p:attrNameLst>
                                      </p:cBhvr>
                                      <p:to>
                                        <p:strVal val="visible"/>
                                      </p:to>
                                    </p:set>
                                    <p:animEffect transition="in" filter="fade">
                                      <p:cBhvr>
                                        <p:cTn id="15" dur="500"/>
                                        <p:tgtEl>
                                          <p:spTgt spid="260"/>
                                        </p:tgtEl>
                                      </p:cBhvr>
                                    </p:animEffect>
                                  </p:childTnLst>
                                </p:cTn>
                              </p:par>
                              <p:par>
                                <p:cTn id="16" presetID="10" presetClass="entr" presetSubtype="0" fill="hold" nodeType="withEffect">
                                  <p:stCondLst>
                                    <p:cond delay="0"/>
                                  </p:stCondLst>
                                  <p:childTnLst>
                                    <p:set>
                                      <p:cBhvr>
                                        <p:cTn id="17" dur="1" fill="hold">
                                          <p:stCondLst>
                                            <p:cond delay="0"/>
                                          </p:stCondLst>
                                        </p:cTn>
                                        <p:tgtEl>
                                          <p:spTgt spid="263"/>
                                        </p:tgtEl>
                                        <p:attrNameLst>
                                          <p:attrName>style.visibility</p:attrName>
                                        </p:attrNameLst>
                                      </p:cBhvr>
                                      <p:to>
                                        <p:strVal val="visible"/>
                                      </p:to>
                                    </p:set>
                                    <p:animEffect transition="in" filter="fade">
                                      <p:cBhvr>
                                        <p:cTn id="18" dur="500"/>
                                        <p:tgtEl>
                                          <p:spTgt spid="26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1"/>
                                        </p:tgtEl>
                                        <p:attrNameLst>
                                          <p:attrName>style.visibility</p:attrName>
                                        </p:attrNameLst>
                                      </p:cBhvr>
                                      <p:to>
                                        <p:strVal val="visible"/>
                                      </p:to>
                                    </p:set>
                                    <p:animEffect transition="in" filter="fade">
                                      <p:cBhvr>
                                        <p:cTn id="23" dur="500"/>
                                        <p:tgtEl>
                                          <p:spTgt spid="261"/>
                                        </p:tgtEl>
                                      </p:cBhvr>
                                    </p:animEffect>
                                  </p:childTnLst>
                                </p:cTn>
                              </p:par>
                              <p:par>
                                <p:cTn id="24" presetID="10" presetClass="entr" presetSubtype="0" fill="hold" nodeType="withEffect">
                                  <p:stCondLst>
                                    <p:cond delay="0"/>
                                  </p:stCondLst>
                                  <p:childTnLst>
                                    <p:set>
                                      <p:cBhvr>
                                        <p:cTn id="25" dur="1" fill="hold">
                                          <p:stCondLst>
                                            <p:cond delay="0"/>
                                          </p:stCondLst>
                                        </p:cTn>
                                        <p:tgtEl>
                                          <p:spTgt spid="264"/>
                                        </p:tgtEl>
                                        <p:attrNameLst>
                                          <p:attrName>style.visibility</p:attrName>
                                        </p:attrNameLst>
                                      </p:cBhvr>
                                      <p:to>
                                        <p:strVal val="visible"/>
                                      </p:to>
                                    </p:set>
                                    <p:animEffect transition="in" filter="fade">
                                      <p:cBhvr>
                                        <p:cTn id="26"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P spid="260" grpId="0"/>
      <p:bldP spid="26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9957257324_3_4"/>
          <p:cNvSpPr txBox="1">
            <a:spLocks noGrp="1"/>
          </p:cNvSpPr>
          <p:nvPr>
            <p:ph type="title"/>
          </p:nvPr>
        </p:nvSpPr>
        <p:spPr>
          <a:xfrm>
            <a:off x="283308" y="169573"/>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D3C46"/>
              </a:buClr>
              <a:buSzPts val="4400"/>
              <a:buFont typeface="Arial"/>
              <a:buNone/>
            </a:pPr>
            <a:r>
              <a:rPr lang="en-US" dirty="0" smtClean="0">
                <a:solidFill>
                  <a:srgbClr val="3D3C46"/>
                </a:solidFill>
                <a:latin typeface="Arial"/>
                <a:ea typeface="Arial"/>
                <a:cs typeface="Arial"/>
                <a:sym typeface="Arial"/>
              </a:rPr>
              <a:t>Resources for this presentation</a:t>
            </a:r>
            <a:endParaRPr dirty="0"/>
          </a:p>
        </p:txBody>
      </p:sp>
      <p:pic>
        <p:nvPicPr>
          <p:cNvPr id="271" name="Google Shape;271;g9957257324_3_4"/>
          <p:cNvPicPr preferRelativeResize="0"/>
          <p:nvPr/>
        </p:nvPicPr>
        <p:blipFill rotWithShape="1">
          <a:blip r:embed="rId3">
            <a:alphaModFix/>
          </a:blip>
          <a:srcRect/>
          <a:stretch/>
        </p:blipFill>
        <p:spPr>
          <a:xfrm>
            <a:off x="0" y="5363925"/>
            <a:ext cx="12192001" cy="1485929"/>
          </a:xfrm>
          <a:prstGeom prst="rect">
            <a:avLst/>
          </a:prstGeom>
          <a:noFill/>
          <a:ln>
            <a:noFill/>
          </a:ln>
        </p:spPr>
      </p:pic>
      <p:cxnSp>
        <p:nvCxnSpPr>
          <p:cNvPr id="272" name="Google Shape;272;g9957257324_3_4"/>
          <p:cNvCxnSpPr/>
          <p:nvPr/>
        </p:nvCxnSpPr>
        <p:spPr>
          <a:xfrm>
            <a:off x="283308" y="1193132"/>
            <a:ext cx="11604000" cy="0"/>
          </a:xfrm>
          <a:prstGeom prst="straightConnector1">
            <a:avLst/>
          </a:prstGeom>
          <a:noFill/>
          <a:ln w="38100" cap="flat" cmpd="sng">
            <a:solidFill>
              <a:srgbClr val="3D3C46"/>
            </a:solidFill>
            <a:prstDash val="solid"/>
            <a:miter lim="800000"/>
            <a:headEnd type="none" w="sm" len="sm"/>
            <a:tailEnd type="none" w="sm" len="sm"/>
          </a:ln>
        </p:spPr>
      </p:cxnSp>
      <p:sp>
        <p:nvSpPr>
          <p:cNvPr id="273" name="Google Shape;273;g9957257324_3_4"/>
          <p:cNvSpPr txBox="1"/>
          <p:nvPr/>
        </p:nvSpPr>
        <p:spPr>
          <a:xfrm>
            <a:off x="834650" y="1463375"/>
            <a:ext cx="10367700" cy="3706200"/>
          </a:xfrm>
          <a:prstGeom prst="rect">
            <a:avLst/>
          </a:prstGeom>
          <a:noFill/>
          <a:ln>
            <a:noFill/>
          </a:ln>
        </p:spPr>
        <p:txBody>
          <a:bodyPr spcFirstLastPara="1" wrap="square" lIns="91425" tIns="45700" rIns="91425" bIns="45700" anchor="t" anchorCtr="0">
            <a:noAutofit/>
          </a:bodyPr>
          <a:lstStyle/>
          <a:p>
            <a:pPr marL="457200" marR="0" lvl="0" indent="-412750" algn="l" rtl="0">
              <a:spcBef>
                <a:spcPts val="0"/>
              </a:spcBef>
              <a:spcAft>
                <a:spcPts val="0"/>
              </a:spcAft>
              <a:buClr>
                <a:schemeClr val="dk1"/>
              </a:buClr>
              <a:buSzPts val="2900"/>
              <a:buChar char="-"/>
            </a:pPr>
            <a:r>
              <a:rPr lang="en-US" sz="2900" u="sng" dirty="0" smtClean="0">
                <a:solidFill>
                  <a:schemeClr val="hlink"/>
                </a:solidFill>
                <a:hlinkClick r:id="rId4"/>
              </a:rPr>
              <a:t>https</a:t>
            </a:r>
            <a:r>
              <a:rPr lang="en-US" sz="2900" u="sng" dirty="0">
                <a:solidFill>
                  <a:schemeClr val="hlink"/>
                </a:solidFill>
                <a:hlinkClick r:id="rId4"/>
              </a:rPr>
              <a:t>://content.techgig.com/5-reasons-to-study-competitive-programming/articleshow/76064853.cms</a:t>
            </a:r>
            <a:endParaRPr sz="2900" dirty="0">
              <a:solidFill>
                <a:schemeClr val="dk1"/>
              </a:solidFill>
            </a:endParaRPr>
          </a:p>
          <a:p>
            <a:pPr marL="457200" marR="0" lvl="0" indent="-412750" algn="l" rtl="0">
              <a:spcBef>
                <a:spcPts val="0"/>
              </a:spcBef>
              <a:spcAft>
                <a:spcPts val="0"/>
              </a:spcAft>
              <a:buClr>
                <a:schemeClr val="dk1"/>
              </a:buClr>
              <a:buSzPts val="2900"/>
              <a:buChar char="-"/>
            </a:pPr>
            <a:r>
              <a:rPr lang="en-US" sz="2900" u="sng" dirty="0">
                <a:solidFill>
                  <a:schemeClr val="hlink"/>
                </a:solidFill>
                <a:hlinkClick r:id="rId5"/>
              </a:rPr>
              <a:t>https://www.hackerearth.com/getstarted-competitive-programming</a:t>
            </a:r>
            <a:r>
              <a:rPr lang="en-US" sz="2900" u="sng" dirty="0" smtClean="0">
                <a:solidFill>
                  <a:schemeClr val="hlink"/>
                </a:solidFill>
                <a:hlinkClick r:id="rId5"/>
              </a:rPr>
              <a:t>/</a:t>
            </a:r>
            <a:endParaRPr lang="en-US" sz="2900" u="sng" dirty="0" smtClean="0">
              <a:solidFill>
                <a:schemeClr val="hlink"/>
              </a:solidFill>
            </a:endParaRPr>
          </a:p>
          <a:p>
            <a:pPr marL="457200" lvl="0" indent="-412750">
              <a:buClr>
                <a:schemeClr val="dk1"/>
              </a:buClr>
              <a:buSzPts val="2900"/>
              <a:buChar char="-"/>
            </a:pPr>
            <a:r>
              <a:rPr lang="en-US" sz="2900" u="sng" dirty="0">
                <a:solidFill>
                  <a:schemeClr val="hlink"/>
                </a:solidFill>
                <a:hlinkClick r:id="rId6"/>
              </a:rPr>
              <a:t>https://</a:t>
            </a:r>
            <a:r>
              <a:rPr lang="en-US" sz="2900" u="sng" dirty="0" smtClean="0">
                <a:solidFill>
                  <a:schemeClr val="hlink"/>
                </a:solidFill>
                <a:hlinkClick r:id="rId6"/>
              </a:rPr>
              <a:t>www.coursera.org/learn/competitive-programming-core-skills/home/welcome</a:t>
            </a:r>
            <a:endParaRPr lang="en-US" sz="2900" u="sng" dirty="0" smtClean="0">
              <a:solidFill>
                <a:schemeClr val="hlink"/>
              </a:solidFill>
            </a:endParaRPr>
          </a:p>
          <a:p>
            <a:pPr marL="457200" lvl="0" indent="-412750">
              <a:buClr>
                <a:schemeClr val="dk1"/>
              </a:buClr>
              <a:buSzPts val="2900"/>
              <a:buChar char="-"/>
            </a:pPr>
            <a:r>
              <a:rPr lang="en-US" sz="2900" dirty="0">
                <a:solidFill>
                  <a:schemeClr val="dk1"/>
                </a:solidFill>
                <a:hlinkClick r:id="rId7"/>
              </a:rPr>
              <a:t>https://</a:t>
            </a:r>
            <a:r>
              <a:rPr lang="en-US" sz="2900" dirty="0" smtClean="0">
                <a:solidFill>
                  <a:schemeClr val="dk1"/>
                </a:solidFill>
                <a:hlinkClick r:id="rId7"/>
              </a:rPr>
              <a:t>www.coursera.org/learn/algorithmic-toolbox/home/welcome</a:t>
            </a:r>
            <a:endParaRPr lang="en-US" sz="2900" dirty="0" smtClean="0">
              <a:solidFill>
                <a:schemeClr val="dk1"/>
              </a:solidFill>
            </a:endParaRPr>
          </a:p>
          <a:p>
            <a:pPr marL="457200" lvl="0" indent="-412750">
              <a:buClr>
                <a:schemeClr val="dk1"/>
              </a:buClr>
              <a:buSzPts val="2900"/>
              <a:buChar char="-"/>
            </a:pPr>
            <a:endParaRPr sz="2900" dirty="0">
              <a:solidFill>
                <a:schemeClr val="dk1"/>
              </a:solidFill>
            </a:endParaRPr>
          </a:p>
          <a:p>
            <a:pPr marL="457200" marR="0" lvl="0" indent="0" algn="l" rtl="0">
              <a:spcBef>
                <a:spcPts val="0"/>
              </a:spcBef>
              <a:spcAft>
                <a:spcPts val="0"/>
              </a:spcAft>
              <a:buNone/>
            </a:pPr>
            <a:endParaRPr sz="2900" dirty="0">
              <a:solidFill>
                <a:schemeClr val="dk1"/>
              </a:solidFill>
            </a:endParaRPr>
          </a:p>
          <a:p>
            <a:pPr marL="0" marR="0" lvl="0" indent="0" algn="l" rtl="0">
              <a:spcBef>
                <a:spcPts val="0"/>
              </a:spcBef>
              <a:spcAft>
                <a:spcPts val="0"/>
              </a:spcAft>
              <a:buNone/>
            </a:pPr>
            <a:endParaRPr sz="2900" dirty="0">
              <a:solidFill>
                <a:schemeClr val="dk1"/>
              </a:solidFill>
            </a:endParaRPr>
          </a:p>
          <a:p>
            <a:pPr marL="457200" marR="0" lvl="0" indent="0" algn="l" rtl="0">
              <a:spcBef>
                <a:spcPts val="0"/>
              </a:spcBef>
              <a:spcAft>
                <a:spcPts val="0"/>
              </a:spcAft>
              <a:buNone/>
            </a:pPr>
            <a:endParaRPr sz="2900" dirty="0">
              <a:solidFill>
                <a:schemeClr val="dk1"/>
              </a:solidFill>
            </a:endParaRPr>
          </a:p>
          <a:p>
            <a:pPr marL="0" marR="0" lvl="0" indent="0" algn="l" rtl="0">
              <a:spcBef>
                <a:spcPts val="0"/>
              </a:spcBef>
              <a:spcAft>
                <a:spcPts val="0"/>
              </a:spcAft>
              <a:buNone/>
            </a:pPr>
            <a:endParaRPr sz="2000" b="1" dirty="0">
              <a:solidFill>
                <a:schemeClr val="dk1"/>
              </a:solidFill>
              <a:latin typeface="Arial"/>
              <a:ea typeface="Arial"/>
              <a:cs typeface="Arial"/>
              <a:sym typeface="Arial"/>
            </a:endParaRPr>
          </a:p>
          <a:p>
            <a:pPr marL="0" marR="0" lvl="0" indent="0" algn="l" rtl="0">
              <a:spcBef>
                <a:spcPts val="0"/>
              </a:spcBef>
              <a:spcAft>
                <a:spcPts val="0"/>
              </a:spcAft>
              <a:buNone/>
            </a:pPr>
            <a:endParaRPr sz="2000" dirty="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9c934f348a_1_77"/>
          <p:cNvSpPr txBox="1">
            <a:spLocks noGrp="1"/>
          </p:cNvSpPr>
          <p:nvPr>
            <p:ph type="title"/>
          </p:nvPr>
        </p:nvSpPr>
        <p:spPr>
          <a:xfrm>
            <a:off x="838208" y="2970123"/>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D3C46"/>
              </a:buClr>
              <a:buSzPts val="4400"/>
              <a:buFont typeface="Arial"/>
              <a:buNone/>
            </a:pPr>
            <a:r>
              <a:rPr lang="en-US" dirty="0" smtClean="0">
                <a:solidFill>
                  <a:srgbClr val="3D3C46"/>
                </a:solidFill>
                <a:latin typeface="Arial"/>
                <a:ea typeface="Arial"/>
                <a:cs typeface="Arial"/>
                <a:sym typeface="Arial"/>
              </a:rPr>
              <a:t>Contact me : khaledadrani@gmail.com</a:t>
            </a:r>
            <a:endParaRPr dirty="0">
              <a:solidFill>
                <a:srgbClr val="3D3C46"/>
              </a:solidFill>
              <a:latin typeface="Arial"/>
              <a:ea typeface="Arial"/>
              <a:cs typeface="Arial"/>
              <a:sym typeface="Arial"/>
            </a:endParaRPr>
          </a:p>
        </p:txBody>
      </p:sp>
      <p:pic>
        <p:nvPicPr>
          <p:cNvPr id="232" name="Google Shape;232;g9c934f348a_1_77"/>
          <p:cNvPicPr preferRelativeResize="0"/>
          <p:nvPr/>
        </p:nvPicPr>
        <p:blipFill rotWithShape="1">
          <a:blip r:embed="rId3">
            <a:alphaModFix/>
          </a:blip>
          <a:srcRect/>
          <a:stretch/>
        </p:blipFill>
        <p:spPr>
          <a:xfrm>
            <a:off x="0" y="5363925"/>
            <a:ext cx="12192001" cy="1485929"/>
          </a:xfrm>
          <a:prstGeom prst="rect">
            <a:avLst/>
          </a:prstGeom>
          <a:noFill/>
          <a:ln>
            <a:noFill/>
          </a:ln>
        </p:spPr>
      </p:pic>
      <p:cxnSp>
        <p:nvCxnSpPr>
          <p:cNvPr id="233" name="Google Shape;233;g9c934f348a_1_77"/>
          <p:cNvCxnSpPr/>
          <p:nvPr/>
        </p:nvCxnSpPr>
        <p:spPr>
          <a:xfrm>
            <a:off x="283308" y="4164932"/>
            <a:ext cx="11604000" cy="0"/>
          </a:xfrm>
          <a:prstGeom prst="straightConnector1">
            <a:avLst/>
          </a:prstGeom>
          <a:noFill/>
          <a:ln w="38100" cap="flat" cmpd="sng">
            <a:solidFill>
              <a:srgbClr val="3D3C46"/>
            </a:solidFill>
            <a:prstDash val="solid"/>
            <a:miter lim="800000"/>
            <a:headEnd type="none" w="sm" len="sm"/>
            <a:tailEnd type="none" w="sm" len="sm"/>
          </a:ln>
        </p:spPr>
      </p:cxnSp>
    </p:spTree>
    <p:extLst>
      <p:ext uri="{BB962C8B-B14F-4D97-AF65-F5344CB8AC3E}">
        <p14:creationId xmlns:p14="http://schemas.microsoft.com/office/powerpoint/2010/main" val="104470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8"/>
        <p:cNvGrpSpPr/>
        <p:nvPr/>
      </p:nvGrpSpPr>
      <p:grpSpPr>
        <a:xfrm>
          <a:off x="0" y="0"/>
          <a:ext cx="0" cy="0"/>
          <a:chOff x="0" y="0"/>
          <a:chExt cx="0" cy="0"/>
        </a:xfrm>
      </p:grpSpPr>
      <p:cxnSp>
        <p:nvCxnSpPr>
          <p:cNvPr id="279" name="Google Shape;279;p6"/>
          <p:cNvCxnSpPr/>
          <p:nvPr/>
        </p:nvCxnSpPr>
        <p:spPr>
          <a:xfrm>
            <a:off x="3129276" y="477749"/>
            <a:ext cx="0" cy="3657600"/>
          </a:xfrm>
          <a:prstGeom prst="straightConnector1">
            <a:avLst/>
          </a:prstGeom>
          <a:noFill/>
          <a:ln w="101600" cap="flat" cmpd="dbl">
            <a:solidFill>
              <a:srgbClr val="595959"/>
            </a:solidFill>
            <a:prstDash val="solid"/>
            <a:miter lim="800000"/>
            <a:headEnd type="none" w="sm" len="sm"/>
            <a:tailEnd type="none" w="sm" len="sm"/>
          </a:ln>
        </p:spPr>
      </p:cxnSp>
      <p:cxnSp>
        <p:nvCxnSpPr>
          <p:cNvPr id="280" name="Google Shape;280;p6"/>
          <p:cNvCxnSpPr/>
          <p:nvPr/>
        </p:nvCxnSpPr>
        <p:spPr>
          <a:xfrm>
            <a:off x="6097686" y="477749"/>
            <a:ext cx="0" cy="3657600"/>
          </a:xfrm>
          <a:prstGeom prst="straightConnector1">
            <a:avLst/>
          </a:prstGeom>
          <a:noFill/>
          <a:ln w="101600" cap="flat" cmpd="dbl">
            <a:solidFill>
              <a:srgbClr val="595959"/>
            </a:solidFill>
            <a:prstDash val="solid"/>
            <a:miter lim="800000"/>
            <a:headEnd type="none" w="sm" len="sm"/>
            <a:tailEnd type="none" w="sm" len="sm"/>
          </a:ln>
        </p:spPr>
      </p:cxnSp>
      <p:cxnSp>
        <p:nvCxnSpPr>
          <p:cNvPr id="281" name="Google Shape;281;p6"/>
          <p:cNvCxnSpPr/>
          <p:nvPr/>
        </p:nvCxnSpPr>
        <p:spPr>
          <a:xfrm>
            <a:off x="9066096" y="477749"/>
            <a:ext cx="0" cy="3657600"/>
          </a:xfrm>
          <a:prstGeom prst="straightConnector1">
            <a:avLst/>
          </a:prstGeom>
          <a:noFill/>
          <a:ln w="101600" cap="flat" cmpd="dbl">
            <a:solidFill>
              <a:srgbClr val="595959"/>
            </a:solidFill>
            <a:prstDash val="solid"/>
            <a:miter lim="800000"/>
            <a:headEnd type="none" w="sm" len="sm"/>
            <a:tailEnd type="none" w="sm" len="sm"/>
          </a:ln>
        </p:spPr>
      </p:cxnSp>
      <p:sp>
        <p:nvSpPr>
          <p:cNvPr id="282" name="Google Shape;282;p6"/>
          <p:cNvSpPr/>
          <p:nvPr/>
        </p:nvSpPr>
        <p:spPr>
          <a:xfrm>
            <a:off x="378068" y="4633546"/>
            <a:ext cx="11438793" cy="1844256"/>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3" name="Google Shape;283;p6"/>
          <p:cNvSpPr txBox="1">
            <a:spLocks noGrp="1"/>
          </p:cNvSpPr>
          <p:nvPr>
            <p:ph type="ctrTitle"/>
          </p:nvPr>
        </p:nvSpPr>
        <p:spPr>
          <a:xfrm>
            <a:off x="527538" y="4756638"/>
            <a:ext cx="11139854" cy="93044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5400"/>
              <a:buFont typeface="Libre Franklin"/>
              <a:buNone/>
            </a:pPr>
            <a:r>
              <a:rPr lang="en-US" sz="5400">
                <a:solidFill>
                  <a:srgbClr val="FFFFFF"/>
                </a:solidFill>
                <a:latin typeface="Libre Franklin"/>
                <a:ea typeface="Libre Franklin"/>
                <a:cs typeface="Libre Franklin"/>
                <a:sym typeface="Libre Franklin"/>
              </a:rPr>
              <a:t>Thank you very much ! </a:t>
            </a:r>
            <a:endParaRPr/>
          </a:p>
        </p:txBody>
      </p:sp>
      <p:cxnSp>
        <p:nvCxnSpPr>
          <p:cNvPr id="284" name="Google Shape;284;p6"/>
          <p:cNvCxnSpPr/>
          <p:nvPr/>
        </p:nvCxnSpPr>
        <p:spPr>
          <a:xfrm>
            <a:off x="2209800" y="5738691"/>
            <a:ext cx="7772400" cy="0"/>
          </a:xfrm>
          <a:prstGeom prst="straightConnector1">
            <a:avLst/>
          </a:prstGeom>
          <a:noFill/>
          <a:ln w="22225" cap="flat" cmpd="sng">
            <a:solidFill>
              <a:srgbClr val="D9D9D9"/>
            </a:solidFill>
            <a:prstDash val="solid"/>
            <a:miter lim="800000"/>
            <a:headEnd type="none" w="sm" len="sm"/>
            <a:tailEnd type="none" w="sm" len="sm"/>
          </a:ln>
        </p:spPr>
      </p:cxnSp>
      <p:sp>
        <p:nvSpPr>
          <p:cNvPr id="285" name="Google Shape;285;p6"/>
          <p:cNvSpPr txBox="1">
            <a:spLocks noGrp="1"/>
          </p:cNvSpPr>
          <p:nvPr>
            <p:ph type="subTitle" idx="1"/>
          </p:nvPr>
        </p:nvSpPr>
        <p:spPr>
          <a:xfrm>
            <a:off x="1339362" y="5815698"/>
            <a:ext cx="9144000" cy="42000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000"/>
              <a:buNone/>
            </a:pPr>
            <a:r>
              <a:rPr lang="en-US" sz="2000">
                <a:solidFill>
                  <a:srgbClr val="E7E6E6"/>
                </a:solidFill>
                <a:latin typeface="Quattrocento Sans"/>
                <a:ea typeface="Quattrocento Sans"/>
                <a:cs typeface="Quattrocento Sans"/>
                <a:sym typeface="Quattrocento Sans"/>
              </a:rPr>
              <a:t>Any questions?</a:t>
            </a:r>
            <a:endParaRPr sz="2000">
              <a:solidFill>
                <a:srgbClr val="E7E6E6"/>
              </a:solidFill>
              <a:latin typeface="Quattrocento Sans"/>
              <a:ea typeface="Quattrocento Sans"/>
              <a:cs typeface="Quattrocento Sans"/>
              <a:sym typeface="Quattrocento Sans"/>
            </a:endParaRPr>
          </a:p>
        </p:txBody>
      </p:sp>
      <p:pic>
        <p:nvPicPr>
          <p:cNvPr id="286" name="Google Shape;286;p6"/>
          <p:cNvPicPr preferRelativeResize="0"/>
          <p:nvPr/>
        </p:nvPicPr>
        <p:blipFill>
          <a:blip r:embed="rId3">
            <a:alphaModFix/>
          </a:blip>
          <a:stretch>
            <a:fillRect/>
          </a:stretch>
        </p:blipFill>
        <p:spPr>
          <a:xfrm>
            <a:off x="254450" y="1015238"/>
            <a:ext cx="2582625" cy="2582625"/>
          </a:xfrm>
          <a:prstGeom prst="rect">
            <a:avLst/>
          </a:prstGeom>
          <a:noFill/>
          <a:ln>
            <a:noFill/>
          </a:ln>
        </p:spPr>
      </p:pic>
      <p:pic>
        <p:nvPicPr>
          <p:cNvPr id="287" name="Google Shape;287;p6"/>
          <p:cNvPicPr preferRelativeResize="0"/>
          <p:nvPr/>
        </p:nvPicPr>
        <p:blipFill>
          <a:blip r:embed="rId4">
            <a:alphaModFix/>
          </a:blip>
          <a:stretch>
            <a:fillRect/>
          </a:stretch>
        </p:blipFill>
        <p:spPr>
          <a:xfrm>
            <a:off x="3322162" y="1015250"/>
            <a:ext cx="2582625" cy="2582625"/>
          </a:xfrm>
          <a:prstGeom prst="rect">
            <a:avLst/>
          </a:prstGeom>
          <a:noFill/>
          <a:ln>
            <a:noFill/>
          </a:ln>
        </p:spPr>
      </p:pic>
      <p:pic>
        <p:nvPicPr>
          <p:cNvPr id="288" name="Google Shape;288;p6"/>
          <p:cNvPicPr preferRelativeResize="0"/>
          <p:nvPr/>
        </p:nvPicPr>
        <p:blipFill>
          <a:blip r:embed="rId5">
            <a:alphaModFix/>
          </a:blip>
          <a:stretch>
            <a:fillRect/>
          </a:stretch>
        </p:blipFill>
        <p:spPr>
          <a:xfrm>
            <a:off x="6290558" y="1132100"/>
            <a:ext cx="2582650" cy="2582665"/>
          </a:xfrm>
          <a:prstGeom prst="rect">
            <a:avLst/>
          </a:prstGeom>
          <a:noFill/>
          <a:ln>
            <a:noFill/>
          </a:ln>
        </p:spPr>
      </p:pic>
      <p:pic>
        <p:nvPicPr>
          <p:cNvPr id="289" name="Google Shape;289;p6"/>
          <p:cNvPicPr preferRelativeResize="0"/>
          <p:nvPr/>
        </p:nvPicPr>
        <p:blipFill>
          <a:blip r:embed="rId6">
            <a:alphaModFix/>
          </a:blip>
          <a:stretch>
            <a:fillRect/>
          </a:stretch>
        </p:blipFill>
        <p:spPr>
          <a:xfrm>
            <a:off x="9358276" y="1132113"/>
            <a:ext cx="2582650" cy="2582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9957257324_0_0"/>
          <p:cNvSpPr txBox="1">
            <a:spLocks noGrp="1"/>
          </p:cNvSpPr>
          <p:nvPr>
            <p:ph type="title"/>
          </p:nvPr>
        </p:nvSpPr>
        <p:spPr>
          <a:xfrm>
            <a:off x="283308" y="169573"/>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D3C46"/>
              </a:buClr>
              <a:buSzPts val="4400"/>
              <a:buFont typeface="Arial"/>
              <a:buNone/>
            </a:pPr>
            <a:r>
              <a:rPr lang="en-US">
                <a:solidFill>
                  <a:srgbClr val="3D3C46"/>
                </a:solidFill>
                <a:latin typeface="Georgia"/>
                <a:ea typeface="Georgia"/>
                <a:cs typeface="Georgia"/>
                <a:sym typeface="Georgia"/>
              </a:rPr>
              <a:t>Abstract</a:t>
            </a:r>
            <a:endParaRPr>
              <a:latin typeface="Georgia"/>
              <a:ea typeface="Georgia"/>
              <a:cs typeface="Georgia"/>
              <a:sym typeface="Georgia"/>
            </a:endParaRPr>
          </a:p>
        </p:txBody>
      </p:sp>
      <p:pic>
        <p:nvPicPr>
          <p:cNvPr id="128" name="Google Shape;128;g9957257324_0_0"/>
          <p:cNvPicPr preferRelativeResize="0"/>
          <p:nvPr/>
        </p:nvPicPr>
        <p:blipFill rotWithShape="1">
          <a:blip r:embed="rId3">
            <a:alphaModFix/>
          </a:blip>
          <a:srcRect/>
          <a:stretch/>
        </p:blipFill>
        <p:spPr>
          <a:xfrm>
            <a:off x="0" y="5363925"/>
            <a:ext cx="12192001" cy="1485929"/>
          </a:xfrm>
          <a:prstGeom prst="rect">
            <a:avLst/>
          </a:prstGeom>
          <a:noFill/>
          <a:ln>
            <a:noFill/>
          </a:ln>
        </p:spPr>
      </p:pic>
      <p:cxnSp>
        <p:nvCxnSpPr>
          <p:cNvPr id="129" name="Google Shape;129;g9957257324_0_0"/>
          <p:cNvCxnSpPr/>
          <p:nvPr/>
        </p:nvCxnSpPr>
        <p:spPr>
          <a:xfrm>
            <a:off x="283308" y="1193132"/>
            <a:ext cx="11604000" cy="0"/>
          </a:xfrm>
          <a:prstGeom prst="straightConnector1">
            <a:avLst/>
          </a:prstGeom>
          <a:noFill/>
          <a:ln w="38100" cap="flat" cmpd="sng">
            <a:solidFill>
              <a:srgbClr val="3D3C46"/>
            </a:solidFill>
            <a:prstDash val="solid"/>
            <a:miter lim="800000"/>
            <a:headEnd type="none" w="sm" len="sm"/>
            <a:tailEnd type="none" w="sm" len="sm"/>
          </a:ln>
        </p:spPr>
      </p:cxnSp>
      <p:pic>
        <p:nvPicPr>
          <p:cNvPr id="130" name="Google Shape;130;g9957257324_0_0"/>
          <p:cNvPicPr preferRelativeResize="0"/>
          <p:nvPr/>
        </p:nvPicPr>
        <p:blipFill>
          <a:blip r:embed="rId4">
            <a:alphaModFix/>
          </a:blip>
          <a:stretch>
            <a:fillRect/>
          </a:stretch>
        </p:blipFill>
        <p:spPr>
          <a:xfrm>
            <a:off x="825950" y="2322899"/>
            <a:ext cx="4457149" cy="2061001"/>
          </a:xfrm>
          <a:prstGeom prst="rect">
            <a:avLst/>
          </a:prstGeom>
          <a:noFill/>
          <a:ln>
            <a:noFill/>
          </a:ln>
        </p:spPr>
      </p:pic>
      <p:pic>
        <p:nvPicPr>
          <p:cNvPr id="131" name="Google Shape;131;g9957257324_0_0"/>
          <p:cNvPicPr preferRelativeResize="0"/>
          <p:nvPr/>
        </p:nvPicPr>
        <p:blipFill>
          <a:blip r:embed="rId5">
            <a:alphaModFix/>
          </a:blip>
          <a:stretch>
            <a:fillRect/>
          </a:stretch>
        </p:blipFill>
        <p:spPr>
          <a:xfrm>
            <a:off x="6456050" y="2055525"/>
            <a:ext cx="4887149" cy="2681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nodeType="withEffect">
                                  <p:stCondLst>
                                    <p:cond delay="0"/>
                                  </p:stCondLst>
                                  <p:childTnLst>
                                    <p:set>
                                      <p:cBhvr>
                                        <p:cTn id="9" dur="1" fill="hold">
                                          <p:stCondLst>
                                            <p:cond delay="0"/>
                                          </p:stCondLst>
                                        </p:cTn>
                                        <p:tgtEl>
                                          <p:spTgt spid="131"/>
                                        </p:tgtEl>
                                        <p:attrNameLst>
                                          <p:attrName>style.visibility</p:attrName>
                                        </p:attrNameLst>
                                      </p:cBhvr>
                                      <p:to>
                                        <p:strVal val="visible"/>
                                      </p:to>
                                    </p:set>
                                    <p:animEffect transition="in" filter="fade">
                                      <p:cBhvr>
                                        <p:cTn id="10"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9c934f348a_1_0"/>
          <p:cNvSpPr txBox="1">
            <a:spLocks noGrp="1"/>
          </p:cNvSpPr>
          <p:nvPr>
            <p:ph type="title"/>
          </p:nvPr>
        </p:nvSpPr>
        <p:spPr>
          <a:xfrm>
            <a:off x="838208" y="2970123"/>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D3C46"/>
              </a:buClr>
              <a:buSzPts val="4400"/>
              <a:buFont typeface="Arial"/>
              <a:buNone/>
            </a:pPr>
            <a:r>
              <a:rPr lang="en-US">
                <a:solidFill>
                  <a:srgbClr val="3D3C46"/>
                </a:solidFill>
                <a:latin typeface="Georgia"/>
                <a:ea typeface="Georgia"/>
                <a:cs typeface="Georgia"/>
                <a:sym typeface="Georgia"/>
              </a:rPr>
              <a:t>What is it?</a:t>
            </a:r>
            <a:endParaRPr>
              <a:latin typeface="Georgia"/>
              <a:ea typeface="Georgia"/>
              <a:cs typeface="Georgia"/>
              <a:sym typeface="Georgia"/>
            </a:endParaRPr>
          </a:p>
        </p:txBody>
      </p:sp>
      <p:pic>
        <p:nvPicPr>
          <p:cNvPr id="138" name="Google Shape;138;g9c934f348a_1_0"/>
          <p:cNvPicPr preferRelativeResize="0"/>
          <p:nvPr/>
        </p:nvPicPr>
        <p:blipFill rotWithShape="1">
          <a:blip r:embed="rId3">
            <a:alphaModFix/>
          </a:blip>
          <a:srcRect/>
          <a:stretch/>
        </p:blipFill>
        <p:spPr>
          <a:xfrm>
            <a:off x="0" y="5363925"/>
            <a:ext cx="12192001" cy="1485929"/>
          </a:xfrm>
          <a:prstGeom prst="rect">
            <a:avLst/>
          </a:prstGeom>
          <a:noFill/>
          <a:ln>
            <a:noFill/>
          </a:ln>
        </p:spPr>
      </p:pic>
      <p:cxnSp>
        <p:nvCxnSpPr>
          <p:cNvPr id="139" name="Google Shape;139;g9c934f348a_1_0"/>
          <p:cNvCxnSpPr/>
          <p:nvPr/>
        </p:nvCxnSpPr>
        <p:spPr>
          <a:xfrm>
            <a:off x="283308" y="4164932"/>
            <a:ext cx="11604000" cy="0"/>
          </a:xfrm>
          <a:prstGeom prst="straightConnector1">
            <a:avLst/>
          </a:prstGeom>
          <a:noFill/>
          <a:ln w="38100" cap="flat" cmpd="sng">
            <a:solidFill>
              <a:srgbClr val="3D3C46"/>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9957257324_0_32"/>
          <p:cNvSpPr txBox="1">
            <a:spLocks noGrp="1"/>
          </p:cNvSpPr>
          <p:nvPr>
            <p:ph type="title"/>
          </p:nvPr>
        </p:nvSpPr>
        <p:spPr>
          <a:xfrm>
            <a:off x="283308" y="169573"/>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D3C46"/>
              </a:buClr>
              <a:buSzPts val="4400"/>
              <a:buFont typeface="Arial"/>
              <a:buNone/>
            </a:pPr>
            <a:r>
              <a:rPr lang="en-US">
                <a:solidFill>
                  <a:srgbClr val="3D3C46"/>
                </a:solidFill>
                <a:latin typeface="Arial"/>
                <a:ea typeface="Arial"/>
                <a:cs typeface="Arial"/>
                <a:sym typeface="Arial"/>
              </a:rPr>
              <a:t>What is Competitive Programming?</a:t>
            </a:r>
            <a:endParaRPr/>
          </a:p>
        </p:txBody>
      </p:sp>
      <p:pic>
        <p:nvPicPr>
          <p:cNvPr id="146" name="Google Shape;146;g9957257324_0_32"/>
          <p:cNvPicPr preferRelativeResize="0"/>
          <p:nvPr/>
        </p:nvPicPr>
        <p:blipFill rotWithShape="1">
          <a:blip r:embed="rId3">
            <a:alphaModFix/>
          </a:blip>
          <a:srcRect/>
          <a:stretch/>
        </p:blipFill>
        <p:spPr>
          <a:xfrm>
            <a:off x="0" y="5363925"/>
            <a:ext cx="12192001" cy="1485929"/>
          </a:xfrm>
          <a:prstGeom prst="rect">
            <a:avLst/>
          </a:prstGeom>
          <a:noFill/>
          <a:ln>
            <a:noFill/>
          </a:ln>
        </p:spPr>
      </p:pic>
      <p:cxnSp>
        <p:nvCxnSpPr>
          <p:cNvPr id="147" name="Google Shape;147;g9957257324_0_32"/>
          <p:cNvCxnSpPr/>
          <p:nvPr/>
        </p:nvCxnSpPr>
        <p:spPr>
          <a:xfrm>
            <a:off x="283308" y="1193132"/>
            <a:ext cx="11604000" cy="0"/>
          </a:xfrm>
          <a:prstGeom prst="straightConnector1">
            <a:avLst/>
          </a:prstGeom>
          <a:noFill/>
          <a:ln w="38100" cap="flat" cmpd="sng">
            <a:solidFill>
              <a:srgbClr val="3D3C46"/>
            </a:solidFill>
            <a:prstDash val="solid"/>
            <a:miter lim="800000"/>
            <a:headEnd type="none" w="sm" len="sm"/>
            <a:tailEnd type="none" w="sm" len="sm"/>
          </a:ln>
        </p:spPr>
      </p:cxnSp>
      <p:sp>
        <p:nvSpPr>
          <p:cNvPr id="148" name="Google Shape;148;g9957257324_0_32"/>
          <p:cNvSpPr txBox="1"/>
          <p:nvPr/>
        </p:nvSpPr>
        <p:spPr>
          <a:xfrm>
            <a:off x="721624" y="1952336"/>
            <a:ext cx="3615300" cy="347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p:txBody>
      </p:sp>
      <p:pic>
        <p:nvPicPr>
          <p:cNvPr id="149" name="Google Shape;149;g9957257324_0_32"/>
          <p:cNvPicPr preferRelativeResize="0"/>
          <p:nvPr/>
        </p:nvPicPr>
        <p:blipFill>
          <a:blip r:embed="rId4">
            <a:alphaModFix/>
          </a:blip>
          <a:stretch>
            <a:fillRect/>
          </a:stretch>
        </p:blipFill>
        <p:spPr>
          <a:xfrm>
            <a:off x="448424" y="1647673"/>
            <a:ext cx="3563853" cy="3563853"/>
          </a:xfrm>
          <a:prstGeom prst="rect">
            <a:avLst/>
          </a:prstGeom>
          <a:noFill/>
          <a:ln>
            <a:noFill/>
          </a:ln>
        </p:spPr>
      </p:pic>
      <p:pic>
        <p:nvPicPr>
          <p:cNvPr id="150" name="Google Shape;150;g9957257324_0_32"/>
          <p:cNvPicPr preferRelativeResize="0"/>
          <p:nvPr/>
        </p:nvPicPr>
        <p:blipFill>
          <a:blip r:embed="rId5">
            <a:alphaModFix/>
          </a:blip>
          <a:stretch>
            <a:fillRect/>
          </a:stretch>
        </p:blipFill>
        <p:spPr>
          <a:xfrm>
            <a:off x="4489324" y="1647673"/>
            <a:ext cx="3563853" cy="3563853"/>
          </a:xfrm>
          <a:prstGeom prst="rect">
            <a:avLst/>
          </a:prstGeom>
          <a:noFill/>
          <a:ln>
            <a:noFill/>
          </a:ln>
        </p:spPr>
      </p:pic>
      <p:pic>
        <p:nvPicPr>
          <p:cNvPr id="151" name="Google Shape;151;g9957257324_0_32"/>
          <p:cNvPicPr preferRelativeResize="0"/>
          <p:nvPr/>
        </p:nvPicPr>
        <p:blipFill>
          <a:blip r:embed="rId6">
            <a:alphaModFix/>
          </a:blip>
          <a:stretch>
            <a:fillRect/>
          </a:stretch>
        </p:blipFill>
        <p:spPr>
          <a:xfrm>
            <a:off x="8205577" y="1647673"/>
            <a:ext cx="3563853" cy="356385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1000"/>
                                        <p:tgtEl>
                                          <p:spTgt spid="1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0"/>
                                        </p:tgtEl>
                                        <p:attrNameLst>
                                          <p:attrName>style.visibility</p:attrName>
                                        </p:attrNameLst>
                                      </p:cBhvr>
                                      <p:to>
                                        <p:strVal val="visible"/>
                                      </p:to>
                                    </p:set>
                                    <p:animEffect transition="in" filter="fade">
                                      <p:cBhvr>
                                        <p:cTn id="12" dur="1000"/>
                                        <p:tgtEl>
                                          <p:spTgt spid="1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Effect transition="in" filter="fade">
                                      <p:cBhvr>
                                        <p:cTn id="17"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9c934f348a_1_8"/>
          <p:cNvSpPr txBox="1">
            <a:spLocks noGrp="1"/>
          </p:cNvSpPr>
          <p:nvPr>
            <p:ph type="title"/>
          </p:nvPr>
        </p:nvSpPr>
        <p:spPr>
          <a:xfrm>
            <a:off x="838208" y="2970123"/>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D3C46"/>
              </a:buClr>
              <a:buSzPts val="4400"/>
              <a:buFont typeface="Arial"/>
              <a:buNone/>
            </a:pPr>
            <a:r>
              <a:rPr lang="en-US">
                <a:solidFill>
                  <a:srgbClr val="3D3C46"/>
                </a:solidFill>
                <a:latin typeface="Arial"/>
                <a:ea typeface="Arial"/>
                <a:cs typeface="Arial"/>
                <a:sym typeface="Arial"/>
              </a:rPr>
              <a:t>Why?</a:t>
            </a:r>
            <a:endParaRPr/>
          </a:p>
        </p:txBody>
      </p:sp>
      <p:pic>
        <p:nvPicPr>
          <p:cNvPr id="158" name="Google Shape;158;g9c934f348a_1_8"/>
          <p:cNvPicPr preferRelativeResize="0"/>
          <p:nvPr/>
        </p:nvPicPr>
        <p:blipFill rotWithShape="1">
          <a:blip r:embed="rId3">
            <a:alphaModFix/>
          </a:blip>
          <a:srcRect/>
          <a:stretch/>
        </p:blipFill>
        <p:spPr>
          <a:xfrm>
            <a:off x="0" y="5363925"/>
            <a:ext cx="12192001" cy="1485929"/>
          </a:xfrm>
          <a:prstGeom prst="rect">
            <a:avLst/>
          </a:prstGeom>
          <a:noFill/>
          <a:ln>
            <a:noFill/>
          </a:ln>
        </p:spPr>
      </p:pic>
      <p:cxnSp>
        <p:nvCxnSpPr>
          <p:cNvPr id="159" name="Google Shape;159;g9c934f348a_1_8"/>
          <p:cNvCxnSpPr/>
          <p:nvPr/>
        </p:nvCxnSpPr>
        <p:spPr>
          <a:xfrm>
            <a:off x="283308" y="4164932"/>
            <a:ext cx="11604000" cy="0"/>
          </a:xfrm>
          <a:prstGeom prst="straightConnector1">
            <a:avLst/>
          </a:prstGeom>
          <a:noFill/>
          <a:ln w="38100" cap="flat" cmpd="sng">
            <a:solidFill>
              <a:srgbClr val="3D3C46"/>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9957257324_0_20"/>
          <p:cNvSpPr txBox="1">
            <a:spLocks noGrp="1"/>
          </p:cNvSpPr>
          <p:nvPr>
            <p:ph type="title"/>
          </p:nvPr>
        </p:nvSpPr>
        <p:spPr>
          <a:xfrm>
            <a:off x="283308" y="169573"/>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D3C46"/>
              </a:buClr>
              <a:buSzPts val="4400"/>
              <a:buFont typeface="Arial"/>
              <a:buNone/>
            </a:pPr>
            <a:r>
              <a:rPr lang="en-US">
                <a:solidFill>
                  <a:srgbClr val="3D3C46"/>
                </a:solidFill>
                <a:latin typeface="Georgia"/>
                <a:ea typeface="Georgia"/>
                <a:cs typeface="Georgia"/>
                <a:sym typeface="Georgia"/>
              </a:rPr>
              <a:t>Why is it important?</a:t>
            </a:r>
            <a:endParaRPr>
              <a:latin typeface="Georgia"/>
              <a:ea typeface="Georgia"/>
              <a:cs typeface="Georgia"/>
              <a:sym typeface="Georgia"/>
            </a:endParaRPr>
          </a:p>
        </p:txBody>
      </p:sp>
      <p:pic>
        <p:nvPicPr>
          <p:cNvPr id="166" name="Google Shape;166;g9957257324_0_20"/>
          <p:cNvPicPr preferRelativeResize="0"/>
          <p:nvPr/>
        </p:nvPicPr>
        <p:blipFill rotWithShape="1">
          <a:blip r:embed="rId3">
            <a:alphaModFix/>
          </a:blip>
          <a:srcRect/>
          <a:stretch/>
        </p:blipFill>
        <p:spPr>
          <a:xfrm>
            <a:off x="0" y="5363925"/>
            <a:ext cx="12192001" cy="1485929"/>
          </a:xfrm>
          <a:prstGeom prst="rect">
            <a:avLst/>
          </a:prstGeom>
          <a:noFill/>
          <a:ln>
            <a:noFill/>
          </a:ln>
        </p:spPr>
      </p:pic>
      <p:cxnSp>
        <p:nvCxnSpPr>
          <p:cNvPr id="167" name="Google Shape;167;g9957257324_0_20"/>
          <p:cNvCxnSpPr/>
          <p:nvPr/>
        </p:nvCxnSpPr>
        <p:spPr>
          <a:xfrm>
            <a:off x="283308" y="1193132"/>
            <a:ext cx="11604000" cy="0"/>
          </a:xfrm>
          <a:prstGeom prst="straightConnector1">
            <a:avLst/>
          </a:prstGeom>
          <a:noFill/>
          <a:ln w="38100" cap="flat" cmpd="sng">
            <a:solidFill>
              <a:srgbClr val="3D3C46"/>
            </a:solidFill>
            <a:prstDash val="solid"/>
            <a:miter lim="800000"/>
            <a:headEnd type="none" w="sm" len="sm"/>
            <a:tailEnd type="none" w="sm" len="sm"/>
          </a:ln>
        </p:spPr>
      </p:cxnSp>
      <p:sp>
        <p:nvSpPr>
          <p:cNvPr id="168" name="Google Shape;168;g9957257324_0_20"/>
          <p:cNvSpPr txBox="1"/>
          <p:nvPr/>
        </p:nvSpPr>
        <p:spPr>
          <a:xfrm>
            <a:off x="721624" y="1952336"/>
            <a:ext cx="3615300" cy="347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p:txBody>
      </p:sp>
      <p:sp>
        <p:nvSpPr>
          <p:cNvPr id="169" name="Google Shape;169;g9957257324_0_20"/>
          <p:cNvSpPr txBox="1"/>
          <p:nvPr/>
        </p:nvSpPr>
        <p:spPr>
          <a:xfrm>
            <a:off x="1670425" y="1952325"/>
            <a:ext cx="7939800" cy="3000000"/>
          </a:xfrm>
          <a:prstGeom prst="rect">
            <a:avLst/>
          </a:prstGeom>
          <a:noFill/>
          <a:ln>
            <a:noFill/>
          </a:ln>
        </p:spPr>
        <p:txBody>
          <a:bodyPr spcFirstLastPara="1" wrap="square" lIns="91425" tIns="91425" rIns="91425" bIns="91425" anchor="t" anchorCtr="0">
            <a:noAutofit/>
          </a:bodyPr>
          <a:lstStyle/>
          <a:p>
            <a:pPr marL="0" lvl="0" indent="0" algn="l" rtl="0">
              <a:lnSpc>
                <a:spcPct val="190000"/>
              </a:lnSpc>
              <a:spcBef>
                <a:spcPts val="0"/>
              </a:spcBef>
              <a:spcAft>
                <a:spcPts val="0"/>
              </a:spcAft>
              <a:buNone/>
            </a:pPr>
            <a:r>
              <a:rPr lang="en-US" sz="2200" b="1">
                <a:solidFill>
                  <a:schemeClr val="dk1"/>
                </a:solidFill>
                <a:latin typeface="Georgia"/>
                <a:ea typeface="Georgia"/>
                <a:cs typeface="Georgia"/>
                <a:sym typeface="Georgia"/>
              </a:rPr>
              <a:t>The will to win, the desire to succeed, the urge to reach your full potential… these are the keys that will unlock the door to personal excellence.     </a:t>
            </a:r>
            <a:endParaRPr sz="2200" b="1">
              <a:solidFill>
                <a:schemeClr val="dk1"/>
              </a:solidFill>
              <a:latin typeface="Georgia"/>
              <a:ea typeface="Georgia"/>
              <a:cs typeface="Georgia"/>
              <a:sym typeface="Georgia"/>
            </a:endParaRPr>
          </a:p>
          <a:p>
            <a:pPr marL="0" lvl="0" indent="0" algn="l" rtl="0">
              <a:lnSpc>
                <a:spcPct val="190000"/>
              </a:lnSpc>
              <a:spcBef>
                <a:spcPts val="1500"/>
              </a:spcBef>
              <a:spcAft>
                <a:spcPts val="0"/>
              </a:spcAft>
              <a:buNone/>
            </a:pPr>
            <a:r>
              <a:rPr lang="en-US" sz="2200" i="1">
                <a:solidFill>
                  <a:schemeClr val="dk1"/>
                </a:solidFill>
                <a:latin typeface="Georgia"/>
                <a:ea typeface="Georgia"/>
                <a:cs typeface="Georgia"/>
                <a:sym typeface="Georgia"/>
              </a:rPr>
              <a:t>Confucius</a:t>
            </a:r>
            <a:endParaRPr sz="2200" i="1">
              <a:solidFill>
                <a:schemeClr val="dk1"/>
              </a:solidFill>
              <a:latin typeface="Georgia"/>
              <a:ea typeface="Georgia"/>
              <a:cs typeface="Georgia"/>
              <a:sym typeface="Georgia"/>
            </a:endParaRPr>
          </a:p>
          <a:p>
            <a:pPr marL="0" lvl="0" indent="0" algn="l" rtl="0">
              <a:spcBef>
                <a:spcPts val="150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9957257324_1_3"/>
          <p:cNvSpPr txBox="1">
            <a:spLocks noGrp="1"/>
          </p:cNvSpPr>
          <p:nvPr>
            <p:ph type="title"/>
          </p:nvPr>
        </p:nvSpPr>
        <p:spPr>
          <a:xfrm>
            <a:off x="283308" y="169573"/>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D3C46"/>
              </a:buClr>
              <a:buSzPts val="4400"/>
              <a:buFont typeface="Arial"/>
              <a:buNone/>
            </a:pPr>
            <a:r>
              <a:rPr lang="en-US">
                <a:solidFill>
                  <a:srgbClr val="3D3C46"/>
                </a:solidFill>
                <a:latin typeface="Georgia"/>
                <a:ea typeface="Georgia"/>
                <a:cs typeface="Georgia"/>
                <a:sym typeface="Georgia"/>
              </a:rPr>
              <a:t>Why is it important?</a:t>
            </a:r>
            <a:endParaRPr>
              <a:latin typeface="Georgia"/>
              <a:ea typeface="Georgia"/>
              <a:cs typeface="Georgia"/>
              <a:sym typeface="Georgia"/>
            </a:endParaRPr>
          </a:p>
        </p:txBody>
      </p:sp>
      <p:pic>
        <p:nvPicPr>
          <p:cNvPr id="176" name="Google Shape;176;g9957257324_1_3"/>
          <p:cNvPicPr preferRelativeResize="0"/>
          <p:nvPr/>
        </p:nvPicPr>
        <p:blipFill rotWithShape="1">
          <a:blip r:embed="rId3">
            <a:alphaModFix/>
          </a:blip>
          <a:srcRect/>
          <a:stretch/>
        </p:blipFill>
        <p:spPr>
          <a:xfrm>
            <a:off x="0" y="5363925"/>
            <a:ext cx="12192001" cy="1485929"/>
          </a:xfrm>
          <a:prstGeom prst="rect">
            <a:avLst/>
          </a:prstGeom>
          <a:noFill/>
          <a:ln>
            <a:noFill/>
          </a:ln>
        </p:spPr>
      </p:pic>
      <p:cxnSp>
        <p:nvCxnSpPr>
          <p:cNvPr id="177" name="Google Shape;177;g9957257324_1_3"/>
          <p:cNvCxnSpPr/>
          <p:nvPr/>
        </p:nvCxnSpPr>
        <p:spPr>
          <a:xfrm>
            <a:off x="283308" y="1193132"/>
            <a:ext cx="11604000" cy="0"/>
          </a:xfrm>
          <a:prstGeom prst="straightConnector1">
            <a:avLst/>
          </a:prstGeom>
          <a:noFill/>
          <a:ln w="38100" cap="flat" cmpd="sng">
            <a:solidFill>
              <a:srgbClr val="3D3C46"/>
            </a:solidFill>
            <a:prstDash val="solid"/>
            <a:miter lim="800000"/>
            <a:headEnd type="none" w="sm" len="sm"/>
            <a:tailEnd type="none" w="sm" len="sm"/>
          </a:ln>
        </p:spPr>
      </p:cxnSp>
      <p:sp>
        <p:nvSpPr>
          <p:cNvPr id="178" name="Google Shape;178;g9957257324_1_3"/>
          <p:cNvSpPr txBox="1"/>
          <p:nvPr/>
        </p:nvSpPr>
        <p:spPr>
          <a:xfrm>
            <a:off x="721624" y="1952336"/>
            <a:ext cx="3615300" cy="347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p:txBody>
      </p:sp>
      <p:pic>
        <p:nvPicPr>
          <p:cNvPr id="179" name="Google Shape;179;g9957257324_1_3"/>
          <p:cNvPicPr preferRelativeResize="0"/>
          <p:nvPr/>
        </p:nvPicPr>
        <p:blipFill>
          <a:blip r:embed="rId4">
            <a:alphaModFix/>
          </a:blip>
          <a:stretch>
            <a:fillRect/>
          </a:stretch>
        </p:blipFill>
        <p:spPr>
          <a:xfrm>
            <a:off x="3552538" y="2047550"/>
            <a:ext cx="5481124" cy="3223950"/>
          </a:xfrm>
          <a:prstGeom prst="rect">
            <a:avLst/>
          </a:prstGeom>
          <a:noFill/>
          <a:ln>
            <a:noFill/>
          </a:ln>
        </p:spPr>
      </p:pic>
      <p:pic>
        <p:nvPicPr>
          <p:cNvPr id="180" name="Google Shape;180;g9957257324_1_3"/>
          <p:cNvPicPr preferRelativeResize="0"/>
          <p:nvPr/>
        </p:nvPicPr>
        <p:blipFill>
          <a:blip r:embed="rId5">
            <a:alphaModFix/>
          </a:blip>
          <a:stretch>
            <a:fillRect/>
          </a:stretch>
        </p:blipFill>
        <p:spPr>
          <a:xfrm>
            <a:off x="283300" y="2104875"/>
            <a:ext cx="3061450" cy="3061450"/>
          </a:xfrm>
          <a:prstGeom prst="rect">
            <a:avLst/>
          </a:prstGeom>
          <a:noFill/>
          <a:ln>
            <a:noFill/>
          </a:ln>
        </p:spPr>
      </p:pic>
      <p:pic>
        <p:nvPicPr>
          <p:cNvPr id="181" name="Google Shape;181;g9957257324_1_3"/>
          <p:cNvPicPr preferRelativeResize="0"/>
          <p:nvPr/>
        </p:nvPicPr>
        <p:blipFill>
          <a:blip r:embed="rId6">
            <a:alphaModFix/>
          </a:blip>
          <a:stretch>
            <a:fillRect/>
          </a:stretch>
        </p:blipFill>
        <p:spPr>
          <a:xfrm>
            <a:off x="9186050" y="2060113"/>
            <a:ext cx="2693763" cy="26937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1000"/>
                                        <p:tgtEl>
                                          <p:spTgt spid="1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9"/>
                                        </p:tgtEl>
                                        <p:attrNameLst>
                                          <p:attrName>style.visibility</p:attrName>
                                        </p:attrNameLst>
                                      </p:cBhvr>
                                      <p:to>
                                        <p:strVal val="visible"/>
                                      </p:to>
                                    </p:set>
                                    <p:animEffect transition="in" filter="fade">
                                      <p:cBhvr>
                                        <p:cTn id="12" dur="1000"/>
                                        <p:tgtEl>
                                          <p:spTgt spid="1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1"/>
                                        </p:tgtEl>
                                        <p:attrNameLst>
                                          <p:attrName>style.visibility</p:attrName>
                                        </p:attrNameLst>
                                      </p:cBhvr>
                                      <p:to>
                                        <p:strVal val="visible"/>
                                      </p:to>
                                    </p:set>
                                    <p:animEffect transition="in" filter="fade">
                                      <p:cBhvr>
                                        <p:cTn id="17" dur="10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a0092c8b0c_0_0"/>
          <p:cNvSpPr txBox="1">
            <a:spLocks noGrp="1"/>
          </p:cNvSpPr>
          <p:nvPr>
            <p:ph type="title"/>
          </p:nvPr>
        </p:nvSpPr>
        <p:spPr>
          <a:xfrm>
            <a:off x="838208" y="2970123"/>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D3C46"/>
              </a:buClr>
              <a:buSzPts val="4400"/>
              <a:buFont typeface="Arial"/>
              <a:buNone/>
            </a:pPr>
            <a:r>
              <a:rPr lang="en-US">
                <a:solidFill>
                  <a:srgbClr val="3D3C46"/>
                </a:solidFill>
                <a:latin typeface="Arial"/>
                <a:ea typeface="Arial"/>
                <a:cs typeface="Arial"/>
                <a:sym typeface="Arial"/>
              </a:rPr>
              <a:t>With what?</a:t>
            </a:r>
            <a:endParaRPr/>
          </a:p>
        </p:txBody>
      </p:sp>
      <p:pic>
        <p:nvPicPr>
          <p:cNvPr id="188" name="Google Shape;188;ga0092c8b0c_0_0"/>
          <p:cNvPicPr preferRelativeResize="0"/>
          <p:nvPr/>
        </p:nvPicPr>
        <p:blipFill rotWithShape="1">
          <a:blip r:embed="rId3">
            <a:alphaModFix/>
          </a:blip>
          <a:srcRect/>
          <a:stretch/>
        </p:blipFill>
        <p:spPr>
          <a:xfrm>
            <a:off x="0" y="5363925"/>
            <a:ext cx="12192001" cy="1485929"/>
          </a:xfrm>
          <a:prstGeom prst="rect">
            <a:avLst/>
          </a:prstGeom>
          <a:noFill/>
          <a:ln>
            <a:noFill/>
          </a:ln>
        </p:spPr>
      </p:pic>
      <p:cxnSp>
        <p:nvCxnSpPr>
          <p:cNvPr id="189" name="Google Shape;189;ga0092c8b0c_0_0"/>
          <p:cNvCxnSpPr/>
          <p:nvPr/>
        </p:nvCxnSpPr>
        <p:spPr>
          <a:xfrm>
            <a:off x="283308" y="4164932"/>
            <a:ext cx="11604000" cy="0"/>
          </a:xfrm>
          <a:prstGeom prst="straightConnector1">
            <a:avLst/>
          </a:prstGeom>
          <a:noFill/>
          <a:ln w="38100" cap="flat" cmpd="sng">
            <a:solidFill>
              <a:srgbClr val="3D3C46"/>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TotalTime>
  <Words>510</Words>
  <Application>Microsoft Office PowerPoint</Application>
  <PresentationFormat>Widescreen</PresentationFormat>
  <Paragraphs>148</Paragraphs>
  <Slides>25</Slides>
  <Notes>25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Georgia</vt:lpstr>
      <vt:lpstr>Libre Franklin</vt:lpstr>
      <vt:lpstr>Arial</vt:lpstr>
      <vt:lpstr>Calibri</vt:lpstr>
      <vt:lpstr>Quattrocento Sans</vt:lpstr>
      <vt:lpstr>Office Theme</vt:lpstr>
      <vt:lpstr>Office Theme</vt:lpstr>
      <vt:lpstr>Introduction to Competitive Programming By Khaled Adrani</vt:lpstr>
      <vt:lpstr>Content</vt:lpstr>
      <vt:lpstr>Abstract</vt:lpstr>
      <vt:lpstr>What is it?</vt:lpstr>
      <vt:lpstr>What is Competitive Programming?</vt:lpstr>
      <vt:lpstr>Why?</vt:lpstr>
      <vt:lpstr>Why is it important?</vt:lpstr>
      <vt:lpstr>Why is it important?</vt:lpstr>
      <vt:lpstr>With what?</vt:lpstr>
      <vt:lpstr>Prerequisites</vt:lpstr>
      <vt:lpstr>Prerequisites</vt:lpstr>
      <vt:lpstr>Prerequisites</vt:lpstr>
      <vt:lpstr>Prerequisites</vt:lpstr>
      <vt:lpstr>Prerequisites</vt:lpstr>
      <vt:lpstr>How?</vt:lpstr>
      <vt:lpstr>Overview</vt:lpstr>
      <vt:lpstr>From?</vt:lpstr>
      <vt:lpstr>Resources</vt:lpstr>
      <vt:lpstr>Resources</vt:lpstr>
      <vt:lpstr>So?</vt:lpstr>
      <vt:lpstr>Steps to solve a problem</vt:lpstr>
      <vt:lpstr>What’s next?</vt:lpstr>
      <vt:lpstr>Resources for this presentation</vt:lpstr>
      <vt:lpstr>Contact me : khaledadrani@gmail.com</vt:lpstr>
      <vt:lpstr>Thank you very much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Competitive Programming By Khaled Adrani &amp; Yafaa Tili</dc:title>
  <cp:lastModifiedBy>BlackGhost 13</cp:lastModifiedBy>
  <cp:revision>10</cp:revision>
  <dcterms:created xsi:type="dcterms:W3CDTF">2020-03-25T13:28:33Z</dcterms:created>
  <dcterms:modified xsi:type="dcterms:W3CDTF">2020-10-07T19:46:15Z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